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59" r:id="rId8"/>
    <p:sldId id="267" r:id="rId9"/>
    <p:sldId id="264" r:id="rId10"/>
    <p:sldId id="268" r:id="rId11"/>
    <p:sldId id="265" r:id="rId12"/>
    <p:sldId id="266" r:id="rId13"/>
    <p:sldId id="261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BEEE-38B5-4CFB-AD10-742A2A38C703}" v="3" dt="2020-09-26T07:54:37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ko van Veen" userId="f0d69e8c-7145-4617-9f6f-8b77cbc7d809" providerId="ADAL" clId="{C795BEEE-38B5-4CFB-AD10-742A2A38C703}"/>
    <pc:docChg chg="delSld">
      <pc:chgData name="Gerko van Veen" userId="f0d69e8c-7145-4617-9f6f-8b77cbc7d809" providerId="ADAL" clId="{C795BEEE-38B5-4CFB-AD10-742A2A38C703}" dt="2020-09-26T09:07:24.969" v="2" actId="2696"/>
      <pc:docMkLst>
        <pc:docMk/>
      </pc:docMkLst>
      <pc:sldChg chg="del">
        <pc:chgData name="Gerko van Veen" userId="f0d69e8c-7145-4617-9f6f-8b77cbc7d809" providerId="ADAL" clId="{C795BEEE-38B5-4CFB-AD10-742A2A38C703}" dt="2020-09-26T09:07:24.969" v="2" actId="2696"/>
        <pc:sldMkLst>
          <pc:docMk/>
          <pc:sldMk cId="1825742812" sldId="260"/>
        </pc:sldMkLst>
      </pc:sldChg>
      <pc:sldChg chg="del">
        <pc:chgData name="Gerko van Veen" userId="f0d69e8c-7145-4617-9f6f-8b77cbc7d809" providerId="ADAL" clId="{C795BEEE-38B5-4CFB-AD10-742A2A38C703}" dt="2020-09-26T09:07:07.887" v="0" actId="2696"/>
        <pc:sldMkLst>
          <pc:docMk/>
          <pc:sldMk cId="11224219" sldId="262"/>
        </pc:sldMkLst>
      </pc:sldChg>
      <pc:sldChg chg="del">
        <pc:chgData name="Gerko van Veen" userId="f0d69e8c-7145-4617-9f6f-8b77cbc7d809" providerId="ADAL" clId="{C795BEEE-38B5-4CFB-AD10-742A2A38C703}" dt="2020-09-26T09:07:10.361" v="1" actId="2696"/>
        <pc:sldMkLst>
          <pc:docMk/>
          <pc:sldMk cId="156593935" sldId="263"/>
        </pc:sldMkLst>
      </pc:sldChg>
    </pc:docChg>
  </pc:docChgLst>
  <pc:docChgLst>
    <pc:chgData name="Gerko van Veen" userId="f0d69e8c-7145-4617-9f6f-8b77cbc7d809" providerId="ADAL" clId="{3D06AD2C-B0DC-4973-8D85-E720C557C183}"/>
    <pc:docChg chg="modSld">
      <pc:chgData name="Gerko van Veen" userId="f0d69e8c-7145-4617-9f6f-8b77cbc7d809" providerId="ADAL" clId="{3D06AD2C-B0DC-4973-8D85-E720C557C183}" dt="2020-09-26T07:54:45.287" v="28" actId="121"/>
      <pc:docMkLst>
        <pc:docMk/>
      </pc:docMkLst>
      <pc:sldChg chg="delSp modSp">
        <pc:chgData name="Gerko van Veen" userId="f0d69e8c-7145-4617-9f6f-8b77cbc7d809" providerId="ADAL" clId="{3D06AD2C-B0DC-4973-8D85-E720C557C183}" dt="2020-09-26T07:54:45.287" v="28" actId="121"/>
        <pc:sldMkLst>
          <pc:docMk/>
          <pc:sldMk cId="4002293847" sldId="256"/>
        </pc:sldMkLst>
        <pc:spChg chg="mod">
          <ac:chgData name="Gerko van Veen" userId="f0d69e8c-7145-4617-9f6f-8b77cbc7d809" providerId="ADAL" clId="{3D06AD2C-B0DC-4973-8D85-E720C557C183}" dt="2020-09-26T07:51:53.157" v="7" actId="20577"/>
          <ac:spMkLst>
            <pc:docMk/>
            <pc:sldMk cId="4002293847" sldId="256"/>
            <ac:spMk id="2" creationId="{21A5C01F-DC93-4192-8780-ABC74F394C1A}"/>
          </ac:spMkLst>
        </pc:spChg>
        <pc:spChg chg="mod">
          <ac:chgData name="Gerko van Veen" userId="f0d69e8c-7145-4617-9f6f-8b77cbc7d809" providerId="ADAL" clId="{3D06AD2C-B0DC-4973-8D85-E720C557C183}" dt="2020-09-26T07:54:45.287" v="28" actId="121"/>
          <ac:spMkLst>
            <pc:docMk/>
            <pc:sldMk cId="4002293847" sldId="256"/>
            <ac:spMk id="3" creationId="{E9BF75E7-9AA4-4681-B7AF-E082A80C810B}"/>
          </ac:spMkLst>
        </pc:spChg>
        <pc:picChg chg="del mod">
          <ac:chgData name="Gerko van Veen" userId="f0d69e8c-7145-4617-9f6f-8b77cbc7d809" providerId="ADAL" clId="{3D06AD2C-B0DC-4973-8D85-E720C557C183}" dt="2020-09-26T07:54:37.856" v="23" actId="478"/>
          <ac:picMkLst>
            <pc:docMk/>
            <pc:sldMk cId="4002293847" sldId="256"/>
            <ac:picMk id="1026" creationId="{42AF65FF-63A6-45AC-9D11-8F3BD8417558}"/>
          </ac:picMkLst>
        </pc:picChg>
      </pc:sldChg>
      <pc:sldChg chg="modSp">
        <pc:chgData name="Gerko van Veen" userId="f0d69e8c-7145-4617-9f6f-8b77cbc7d809" providerId="ADAL" clId="{3D06AD2C-B0DC-4973-8D85-E720C557C183}" dt="2020-09-26T07:54:13.601" v="22" actId="20577"/>
        <pc:sldMkLst>
          <pc:docMk/>
          <pc:sldMk cId="674517680" sldId="266"/>
        </pc:sldMkLst>
        <pc:spChg chg="mod">
          <ac:chgData name="Gerko van Veen" userId="f0d69e8c-7145-4617-9f6f-8b77cbc7d809" providerId="ADAL" clId="{3D06AD2C-B0DC-4973-8D85-E720C557C183}" dt="2020-09-26T07:54:13.601" v="22" actId="20577"/>
          <ac:spMkLst>
            <pc:docMk/>
            <pc:sldMk cId="674517680" sldId="266"/>
            <ac:spMk id="3" creationId="{145C1583-B509-47F8-9018-5C4CB37AF91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BB419-F8CB-4C6A-B677-9C68648B0BC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9D5DBB2F-D9C6-448F-8AD8-D28313C0D903}">
      <dgm:prSet phldrT="[Tekst]" custT="1"/>
      <dgm:spPr>
        <a:xfrm>
          <a:off x="0" y="2386065"/>
          <a:ext cx="3376293" cy="2802686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nl-NL" sz="3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ctr">
            <a:buNone/>
          </a:pPr>
          <a:endParaRPr lang="nl-NL" sz="3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ctr">
            <a:buNone/>
          </a:pPr>
          <a:endParaRPr lang="nl-NL" sz="2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ctr">
            <a:buNone/>
          </a:pPr>
          <a:endParaRPr lang="nl-NL" sz="2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ctr">
            <a:buNone/>
          </a:pPr>
          <a:r>
            <a:rPr lang="nl-NL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Technologie</a:t>
          </a:r>
        </a:p>
        <a:p>
          <a:pPr algn="l"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Digital </a:t>
          </a:r>
          <a:r>
            <a:rPr lang="nl-NL" sz="18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Reality</a:t>
          </a:r>
          <a:endParaRPr lang="nl-NL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Robotisering en AI</a:t>
          </a:r>
        </a:p>
        <a:p>
          <a:pPr algn="l"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Smart Society</a:t>
          </a:r>
        </a:p>
        <a:p>
          <a:pPr algn="l"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Cloud</a:t>
          </a:r>
        </a:p>
        <a:p>
          <a:pPr algn="l">
            <a:buNone/>
          </a:pPr>
          <a:endParaRPr lang="nl-NL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None/>
          </a:pPr>
          <a:endParaRPr lang="nl-NL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None/>
          </a:pPr>
          <a:endParaRPr lang="nl-NL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None/>
          </a:pPr>
          <a:endParaRPr lang="nl-NL" sz="3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None/>
          </a:pPr>
          <a:endParaRPr lang="nl-NL" sz="3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gm:t>
    </dgm:pt>
    <dgm:pt modelId="{B2FD43E2-4D17-4493-BDF7-7BF8A4198D07}" type="parTrans" cxnId="{301EFBB6-C988-47FB-A0FC-5C0FB1E8A213}">
      <dgm:prSet/>
      <dgm:spPr>
        <a:xfrm rot="11115342">
          <a:off x="1683689" y="3547079"/>
          <a:ext cx="2120698" cy="674916"/>
        </a:xfrm>
        <a:prstGeom prst="leftArrow">
          <a:avLst>
            <a:gd name="adj1" fmla="val 60000"/>
            <a:gd name="adj2" fmla="val 50000"/>
          </a:avLst>
        </a:prstGeom>
        <a:solidFill>
          <a:srgbClr val="CC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NL"/>
        </a:p>
      </dgm:t>
    </dgm:pt>
    <dgm:pt modelId="{3E7DEB5C-86C0-4D74-BD44-434C8B39038C}" type="sibTrans" cxnId="{301EFBB6-C988-47FB-A0FC-5C0FB1E8A213}">
      <dgm:prSet/>
      <dgm:spPr/>
      <dgm:t>
        <a:bodyPr/>
        <a:lstStyle/>
        <a:p>
          <a:endParaRPr lang="nl-NL"/>
        </a:p>
      </dgm:t>
    </dgm:pt>
    <dgm:pt modelId="{17F8E41B-40B6-4C09-A0AF-A3A1E14435A1}">
      <dgm:prSet phldrT="[Tekst]" custT="1"/>
      <dgm:spPr>
        <a:xfrm>
          <a:off x="3640182" y="-96746"/>
          <a:ext cx="2870061" cy="2189196"/>
        </a:xfrm>
        <a:prstGeom prst="roundRect">
          <a:avLst>
            <a:gd name="adj" fmla="val 10000"/>
          </a:avLst>
        </a:prstGeom>
        <a:solidFill>
          <a:srgbClr val="FFFFFF">
            <a:alpha val="89804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endParaRPr lang="nl-NL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ctr">
            <a:buNone/>
          </a:pPr>
          <a:r>
            <a:rPr lang="nl-NL" sz="2400" b="1" u="none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Organisatie</a:t>
          </a:r>
        </a:p>
        <a:p>
          <a:pPr algn="l">
            <a:buFont typeface="Courier New" panose="02070309020205020404" pitchFamily="49" charset="0"/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Agile</a:t>
          </a:r>
        </a:p>
        <a:p>
          <a:pPr algn="l">
            <a:buFont typeface="Courier New" panose="02070309020205020404" pitchFamily="49" charset="0"/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Cloud strategie</a:t>
          </a:r>
        </a:p>
        <a:p>
          <a:pPr algn="l">
            <a:buFont typeface="Courier New" panose="02070309020205020404" pitchFamily="49" charset="0"/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Conservatief</a:t>
          </a:r>
        </a:p>
        <a:p>
          <a:pPr algn="l">
            <a:buFont typeface="Courier New" panose="02070309020205020404" pitchFamily="49" charset="0"/>
            <a:buNone/>
          </a:pPr>
          <a:r>
            <a:rPr lang="nl-NL" sz="18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Progresief</a:t>
          </a:r>
          <a:endParaRPr lang="nl-NL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Font typeface="Arial" panose="020B0604020202020204" pitchFamily="34" charset="0"/>
            <a:buNone/>
          </a:pPr>
          <a:endParaRPr lang="nl-NL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gm:t>
    </dgm:pt>
    <dgm:pt modelId="{D5DFCF74-4932-490B-AC90-595F68DA4573}" type="parTrans" cxnId="{BEEC4E49-9417-435F-B611-DA26A48AEC5A}">
      <dgm:prSet/>
      <dgm:spPr>
        <a:xfrm rot="16170414">
          <a:off x="4175993" y="1567386"/>
          <a:ext cx="1814052" cy="674916"/>
        </a:xfrm>
        <a:prstGeom prst="leftArrow">
          <a:avLst>
            <a:gd name="adj1" fmla="val 60000"/>
            <a:gd name="adj2" fmla="val 50000"/>
          </a:avLst>
        </a:prstGeom>
        <a:solidFill>
          <a:srgbClr val="CC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NL"/>
        </a:p>
      </dgm:t>
    </dgm:pt>
    <dgm:pt modelId="{9FCAE289-B921-4C77-9042-F0A69A989CF7}" type="sibTrans" cxnId="{BEEC4E49-9417-435F-B611-DA26A48AEC5A}">
      <dgm:prSet/>
      <dgm:spPr/>
      <dgm:t>
        <a:bodyPr/>
        <a:lstStyle/>
        <a:p>
          <a:endParaRPr lang="nl-NL"/>
        </a:p>
      </dgm:t>
    </dgm:pt>
    <dgm:pt modelId="{DFA87865-149D-4FC8-928A-5C2365AE3C56}">
      <dgm:prSet phldrT="[Tekst]" custT="1"/>
      <dgm:spPr>
        <a:xfrm>
          <a:off x="6660023" y="2288643"/>
          <a:ext cx="3557666" cy="2900108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t"/>
        <a:lstStyle/>
        <a:p>
          <a:pPr algn="ctr">
            <a:buNone/>
          </a:pPr>
          <a:r>
            <a:rPr lang="nl-NL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Gebruikers</a:t>
          </a:r>
          <a:endParaRPr lang="nl-NL" sz="28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Behoeften d.m.v.</a:t>
          </a:r>
        </a:p>
        <a:p>
          <a:pPr algn="l">
            <a:buFont typeface="Arial" panose="020B0604020202020204" pitchFamily="34" charset="0"/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- </a:t>
          </a:r>
          <a:r>
            <a:rPr lang="nl-NL" sz="18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Persona’s</a:t>
          </a:r>
          <a:endParaRPr lang="nl-NL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Font typeface="Arial" panose="020B0604020202020204" pitchFamily="34" charset="0"/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- Werkstijlen</a:t>
          </a:r>
        </a:p>
        <a:p>
          <a:pPr algn="l">
            <a:buFont typeface="Arial" panose="020B0604020202020204" pitchFamily="34" charset="0"/>
            <a:buNone/>
          </a:pPr>
          <a:r>
            <a:rPr lang="nl-NL" sz="18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- Kennis en ervaring</a:t>
          </a:r>
        </a:p>
        <a:p>
          <a:pPr algn="l">
            <a:buNone/>
          </a:pPr>
          <a:endParaRPr lang="nl-NL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algn="l">
            <a:buNone/>
          </a:pPr>
          <a:endParaRPr lang="nl-NL" sz="1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gm:t>
    </dgm:pt>
    <dgm:pt modelId="{F8430E42-66C6-408E-9825-6A5057C952C0}" type="parTrans" cxnId="{267150E9-EAD9-4FA9-BB70-04760F964652}">
      <dgm:prSet/>
      <dgm:spPr>
        <a:xfrm rot="21227767">
          <a:off x="6391831" y="3512171"/>
          <a:ext cx="2053036" cy="674916"/>
        </a:xfrm>
        <a:prstGeom prst="leftArrow">
          <a:avLst>
            <a:gd name="adj1" fmla="val 60000"/>
            <a:gd name="adj2" fmla="val 50000"/>
          </a:avLst>
        </a:prstGeom>
        <a:solidFill>
          <a:srgbClr val="CC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l-NL"/>
        </a:p>
      </dgm:t>
    </dgm:pt>
    <dgm:pt modelId="{93474DDD-0FCD-441D-B27E-79C298BC311B}" type="sibTrans" cxnId="{267150E9-EAD9-4FA9-BB70-04760F964652}">
      <dgm:prSet/>
      <dgm:spPr/>
      <dgm:t>
        <a:bodyPr/>
        <a:lstStyle/>
        <a:p>
          <a:endParaRPr lang="nl-NL"/>
        </a:p>
      </dgm:t>
    </dgm:pt>
    <dgm:pt modelId="{F0874E97-A6C1-4631-90A2-C4D4AB64F433}">
      <dgm:prSet phldrT="[Tekst]" custT="1"/>
      <dgm:spPr>
        <a:xfrm>
          <a:off x="3917859" y="2917368"/>
          <a:ext cx="2368129" cy="2368129"/>
        </a:xfrm>
        <a:prstGeom prst="ellipse">
          <a:avLst/>
        </a:prstGeom>
        <a:solidFill>
          <a:srgbClr val="FFFFFF">
            <a:alpha val="89804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nl-NL" sz="2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>
            <a:buNone/>
          </a:pPr>
          <a:r>
            <a:rPr lang="nl-NL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Visie Digitale Werkplek</a:t>
          </a:r>
        </a:p>
        <a:p>
          <a:pPr>
            <a:buNone/>
          </a:pPr>
          <a:endParaRPr lang="nl-NL" sz="57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gm:t>
    </dgm:pt>
    <dgm:pt modelId="{C260E0A0-C573-47BC-A20B-686320451F95}" type="sibTrans" cxnId="{5AFE7035-4A74-46BC-BD33-50AF36056D02}">
      <dgm:prSet/>
      <dgm:spPr/>
      <dgm:t>
        <a:bodyPr/>
        <a:lstStyle/>
        <a:p>
          <a:endParaRPr lang="nl-NL"/>
        </a:p>
      </dgm:t>
    </dgm:pt>
    <dgm:pt modelId="{23BA1C7C-8A19-4E4E-8952-9069F9B479FC}" type="parTrans" cxnId="{5AFE7035-4A74-46BC-BD33-50AF36056D02}">
      <dgm:prSet/>
      <dgm:spPr/>
      <dgm:t>
        <a:bodyPr/>
        <a:lstStyle/>
        <a:p>
          <a:endParaRPr lang="nl-NL"/>
        </a:p>
      </dgm:t>
    </dgm:pt>
    <dgm:pt modelId="{C502067E-32A9-41F0-9C9B-41E2FF3E6CA4}" type="pres">
      <dgm:prSet presAssocID="{CC4BB419-F8CB-4C6A-B677-9C68648B0BC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176EB6-B15E-476D-B166-4D53477659E8}" type="pres">
      <dgm:prSet presAssocID="{F0874E97-A6C1-4631-90A2-C4D4AB64F433}" presName="centerShape" presStyleLbl="node0" presStyleIdx="0" presStyleCnt="1" custScaleX="192952" custScaleY="85038" custLinFactNeighborX="-5599" custLinFactNeighborY="-4302"/>
      <dgm:spPr>
        <a:prstGeom prst="roundRect">
          <a:avLst/>
        </a:prstGeom>
      </dgm:spPr>
    </dgm:pt>
    <dgm:pt modelId="{3314BB50-166F-4787-80BE-658A60FD7825}" type="pres">
      <dgm:prSet presAssocID="{B2FD43E2-4D17-4493-BDF7-7BF8A4198D07}" presName="parTrans" presStyleLbl="bgSibTrans2D1" presStyleIdx="0" presStyleCnt="3" custScaleX="95840"/>
      <dgm:spPr/>
    </dgm:pt>
    <dgm:pt modelId="{3AF62F48-214E-4DEC-BBDF-0F2AB263715A}" type="pres">
      <dgm:prSet presAssocID="{9D5DBB2F-D9C6-448F-8AD8-D28313C0D903}" presName="node" presStyleLbl="node1" presStyleIdx="0" presStyleCnt="3" custScaleX="119624" custScaleY="153364" custRadScaleRad="146196" custRadScaleInc="226167">
        <dgm:presLayoutVars>
          <dgm:bulletEnabled val="1"/>
        </dgm:presLayoutVars>
      </dgm:prSet>
      <dgm:spPr/>
    </dgm:pt>
    <dgm:pt modelId="{56EEB86F-5221-443F-87FF-8646EC8A74E6}" type="pres">
      <dgm:prSet presAssocID="{D5DFCF74-4932-490B-AC90-595F68DA4573}" presName="parTrans" presStyleLbl="bgSibTrans2D1" presStyleIdx="1" presStyleCnt="3" custScaleX="88699" custLinFactNeighborY="7380"/>
      <dgm:spPr/>
    </dgm:pt>
    <dgm:pt modelId="{C8C3D979-A537-4E1E-B73A-364C249FBFC5}" type="pres">
      <dgm:prSet presAssocID="{17F8E41B-40B6-4C09-A0AF-A3A1E14435A1}" presName="node" presStyleLbl="node1" presStyleIdx="1" presStyleCnt="3" custScaleX="177130" custScaleY="121637" custRadScaleRad="100422" custRadScaleInc="-11014">
        <dgm:presLayoutVars>
          <dgm:bulletEnabled val="1"/>
        </dgm:presLayoutVars>
      </dgm:prSet>
      <dgm:spPr/>
    </dgm:pt>
    <dgm:pt modelId="{60779679-32D5-411D-B8C7-435E55E158BB}" type="pres">
      <dgm:prSet presAssocID="{F8430E42-66C6-408E-9825-6A5057C952C0}" presName="parTrans" presStyleLbl="bgSibTrans2D1" presStyleIdx="2" presStyleCnt="3"/>
      <dgm:spPr/>
    </dgm:pt>
    <dgm:pt modelId="{B6929F99-2304-450F-B286-8E2F18F3B233}" type="pres">
      <dgm:prSet presAssocID="{DFA87865-149D-4FC8-928A-5C2365AE3C56}" presName="node" presStyleLbl="node1" presStyleIdx="2" presStyleCnt="3" custScaleX="123048" custScaleY="221172" custRadScaleRad="163047" custRadScaleInc="-227297">
        <dgm:presLayoutVars>
          <dgm:bulletEnabled val="1"/>
        </dgm:presLayoutVars>
      </dgm:prSet>
      <dgm:spPr/>
    </dgm:pt>
  </dgm:ptLst>
  <dgm:cxnLst>
    <dgm:cxn modelId="{370F3219-139B-4C12-9F34-C2C2C796A49B}" type="presOf" srcId="{CC4BB419-F8CB-4C6A-B677-9C68648B0BC8}" destId="{C502067E-32A9-41F0-9C9B-41E2FF3E6CA4}" srcOrd="0" destOrd="0" presId="urn:microsoft.com/office/officeart/2005/8/layout/radial4"/>
    <dgm:cxn modelId="{9C4E0A26-44A6-4B88-BE5F-1D3B2A14A918}" type="presOf" srcId="{F8430E42-66C6-408E-9825-6A5057C952C0}" destId="{60779679-32D5-411D-B8C7-435E55E158BB}" srcOrd="0" destOrd="0" presId="urn:microsoft.com/office/officeart/2005/8/layout/radial4"/>
    <dgm:cxn modelId="{5AFE7035-4A74-46BC-BD33-50AF36056D02}" srcId="{CC4BB419-F8CB-4C6A-B677-9C68648B0BC8}" destId="{F0874E97-A6C1-4631-90A2-C4D4AB64F433}" srcOrd="0" destOrd="0" parTransId="{23BA1C7C-8A19-4E4E-8952-9069F9B479FC}" sibTransId="{C260E0A0-C573-47BC-A20B-686320451F95}"/>
    <dgm:cxn modelId="{8E36985E-03D9-4510-A3B4-63FB2DE4F9A0}" type="presOf" srcId="{DFA87865-149D-4FC8-928A-5C2365AE3C56}" destId="{B6929F99-2304-450F-B286-8E2F18F3B233}" srcOrd="0" destOrd="0" presId="urn:microsoft.com/office/officeart/2005/8/layout/radial4"/>
    <dgm:cxn modelId="{BEEC4E49-9417-435F-B611-DA26A48AEC5A}" srcId="{F0874E97-A6C1-4631-90A2-C4D4AB64F433}" destId="{17F8E41B-40B6-4C09-A0AF-A3A1E14435A1}" srcOrd="1" destOrd="0" parTransId="{D5DFCF74-4932-490B-AC90-595F68DA4573}" sibTransId="{9FCAE289-B921-4C77-9042-F0A69A989CF7}"/>
    <dgm:cxn modelId="{5E44ED4D-4BB7-45B8-9DCF-D2C2A95B4063}" type="presOf" srcId="{F0874E97-A6C1-4631-90A2-C4D4AB64F433}" destId="{9D176EB6-B15E-476D-B166-4D53477659E8}" srcOrd="0" destOrd="0" presId="urn:microsoft.com/office/officeart/2005/8/layout/radial4"/>
    <dgm:cxn modelId="{F8529256-94EE-45E8-9CA2-7E11FA42F13A}" type="presOf" srcId="{D5DFCF74-4932-490B-AC90-595F68DA4573}" destId="{56EEB86F-5221-443F-87FF-8646EC8A74E6}" srcOrd="0" destOrd="0" presId="urn:microsoft.com/office/officeart/2005/8/layout/radial4"/>
    <dgm:cxn modelId="{F8837E85-C521-448B-A924-FF6E4FDBC062}" type="presOf" srcId="{9D5DBB2F-D9C6-448F-8AD8-D28313C0D903}" destId="{3AF62F48-214E-4DEC-BBDF-0F2AB263715A}" srcOrd="0" destOrd="0" presId="urn:microsoft.com/office/officeart/2005/8/layout/radial4"/>
    <dgm:cxn modelId="{301EFBB6-C988-47FB-A0FC-5C0FB1E8A213}" srcId="{F0874E97-A6C1-4631-90A2-C4D4AB64F433}" destId="{9D5DBB2F-D9C6-448F-8AD8-D28313C0D903}" srcOrd="0" destOrd="0" parTransId="{B2FD43E2-4D17-4493-BDF7-7BF8A4198D07}" sibTransId="{3E7DEB5C-86C0-4D74-BD44-434C8B39038C}"/>
    <dgm:cxn modelId="{4A0DF4CF-B840-487B-9340-A3891669AAE9}" type="presOf" srcId="{B2FD43E2-4D17-4493-BDF7-7BF8A4198D07}" destId="{3314BB50-166F-4787-80BE-658A60FD7825}" srcOrd="0" destOrd="0" presId="urn:microsoft.com/office/officeart/2005/8/layout/radial4"/>
    <dgm:cxn modelId="{267150E9-EAD9-4FA9-BB70-04760F964652}" srcId="{F0874E97-A6C1-4631-90A2-C4D4AB64F433}" destId="{DFA87865-149D-4FC8-928A-5C2365AE3C56}" srcOrd="2" destOrd="0" parTransId="{F8430E42-66C6-408E-9825-6A5057C952C0}" sibTransId="{93474DDD-0FCD-441D-B27E-79C298BC311B}"/>
    <dgm:cxn modelId="{6FD173FA-30E0-4711-A9D2-189285AD3185}" type="presOf" srcId="{17F8E41B-40B6-4C09-A0AF-A3A1E14435A1}" destId="{C8C3D979-A537-4E1E-B73A-364C249FBFC5}" srcOrd="0" destOrd="0" presId="urn:microsoft.com/office/officeart/2005/8/layout/radial4"/>
    <dgm:cxn modelId="{509E8EAD-E12E-4491-8B11-2F8979731B8E}" type="presParOf" srcId="{C502067E-32A9-41F0-9C9B-41E2FF3E6CA4}" destId="{9D176EB6-B15E-476D-B166-4D53477659E8}" srcOrd="0" destOrd="0" presId="urn:microsoft.com/office/officeart/2005/8/layout/radial4"/>
    <dgm:cxn modelId="{E83B69FE-43C5-47CA-A507-D711543710FB}" type="presParOf" srcId="{C502067E-32A9-41F0-9C9B-41E2FF3E6CA4}" destId="{3314BB50-166F-4787-80BE-658A60FD7825}" srcOrd="1" destOrd="0" presId="urn:microsoft.com/office/officeart/2005/8/layout/radial4"/>
    <dgm:cxn modelId="{EA6A9227-2C4F-4A40-8135-24E9F6B92746}" type="presParOf" srcId="{C502067E-32A9-41F0-9C9B-41E2FF3E6CA4}" destId="{3AF62F48-214E-4DEC-BBDF-0F2AB263715A}" srcOrd="2" destOrd="0" presId="urn:microsoft.com/office/officeart/2005/8/layout/radial4"/>
    <dgm:cxn modelId="{A13D7B81-226B-47A3-8D98-05CC170E57C9}" type="presParOf" srcId="{C502067E-32A9-41F0-9C9B-41E2FF3E6CA4}" destId="{56EEB86F-5221-443F-87FF-8646EC8A74E6}" srcOrd="3" destOrd="0" presId="urn:microsoft.com/office/officeart/2005/8/layout/radial4"/>
    <dgm:cxn modelId="{3C24BD97-D3F9-4D61-A117-0E47697403BD}" type="presParOf" srcId="{C502067E-32A9-41F0-9C9B-41E2FF3E6CA4}" destId="{C8C3D979-A537-4E1E-B73A-364C249FBFC5}" srcOrd="4" destOrd="0" presId="urn:microsoft.com/office/officeart/2005/8/layout/radial4"/>
    <dgm:cxn modelId="{D9F6A1D0-8187-402F-A352-B9BD0B160998}" type="presParOf" srcId="{C502067E-32A9-41F0-9C9B-41E2FF3E6CA4}" destId="{60779679-32D5-411D-B8C7-435E55E158BB}" srcOrd="5" destOrd="0" presId="urn:microsoft.com/office/officeart/2005/8/layout/radial4"/>
    <dgm:cxn modelId="{559D006B-78BE-42ED-AD4F-D533F1F2A860}" type="presParOf" srcId="{C502067E-32A9-41F0-9C9B-41E2FF3E6CA4}" destId="{B6929F99-2304-450F-B286-8E2F18F3B233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76EB6-B15E-476D-B166-4D53477659E8}">
      <dsp:nvSpPr>
        <dsp:cNvPr id="0" name=""/>
        <dsp:cNvSpPr/>
      </dsp:nvSpPr>
      <dsp:spPr>
        <a:xfrm>
          <a:off x="5933260" y="2240309"/>
          <a:ext cx="3506688" cy="1545471"/>
        </a:xfrm>
        <a:prstGeom prst="roundRect">
          <a:avLst/>
        </a:prstGeom>
        <a:solidFill>
          <a:srgbClr val="FFFFFF">
            <a:alpha val="89804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Visie Digitale Werkplek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sp:txBody>
      <dsp:txXfrm>
        <a:off x="6008704" y="2315753"/>
        <a:ext cx="3355800" cy="1394583"/>
      </dsp:txXfrm>
    </dsp:sp>
    <dsp:sp modelId="{3314BB50-166F-4787-80BE-658A60FD7825}">
      <dsp:nvSpPr>
        <dsp:cNvPr id="0" name=""/>
        <dsp:cNvSpPr/>
      </dsp:nvSpPr>
      <dsp:spPr>
        <a:xfrm rot="21268882">
          <a:off x="9543919" y="2486979"/>
          <a:ext cx="1814140" cy="517955"/>
        </a:xfrm>
        <a:prstGeom prst="leftArrow">
          <a:avLst>
            <a:gd name="adj1" fmla="val 60000"/>
            <a:gd name="adj2" fmla="val 50000"/>
          </a:avLst>
        </a:prstGeom>
        <a:solidFill>
          <a:srgbClr val="CC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62F48-214E-4DEC-BBDF-0F2AB263715A}">
      <dsp:nvSpPr>
        <dsp:cNvPr id="0" name=""/>
        <dsp:cNvSpPr/>
      </dsp:nvSpPr>
      <dsp:spPr>
        <a:xfrm>
          <a:off x="10360379" y="1595794"/>
          <a:ext cx="2065331" cy="211828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Technologie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Digital </a:t>
          </a:r>
          <a:r>
            <a:rPr lang="nl-NL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Reality</a:t>
          </a:r>
          <a:endParaRPr lang="nl-NL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Robotisering en AI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Smart Society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Cloud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sp:txBody>
      <dsp:txXfrm>
        <a:off x="10420870" y="1656285"/>
        <a:ext cx="1944349" cy="1997305"/>
      </dsp:txXfrm>
    </dsp:sp>
    <dsp:sp modelId="{56EEB86F-5221-443F-87FF-8646EC8A74E6}">
      <dsp:nvSpPr>
        <dsp:cNvPr id="0" name=""/>
        <dsp:cNvSpPr/>
      </dsp:nvSpPr>
      <dsp:spPr>
        <a:xfrm rot="16186466">
          <a:off x="7093786" y="1280906"/>
          <a:ext cx="1173737" cy="517955"/>
        </a:xfrm>
        <a:prstGeom prst="leftArrow">
          <a:avLst>
            <a:gd name="adj1" fmla="val 60000"/>
            <a:gd name="adj2" fmla="val 50000"/>
          </a:avLst>
        </a:prstGeom>
        <a:solidFill>
          <a:srgbClr val="CC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3D979-A537-4E1E-B73A-364C249FBFC5}">
      <dsp:nvSpPr>
        <dsp:cNvPr id="0" name=""/>
        <dsp:cNvSpPr/>
      </dsp:nvSpPr>
      <dsp:spPr>
        <a:xfrm>
          <a:off x="6148958" y="-11"/>
          <a:ext cx="3058184" cy="1680069"/>
        </a:xfrm>
        <a:prstGeom prst="roundRect">
          <a:avLst>
            <a:gd name="adj" fmla="val 10000"/>
          </a:avLst>
        </a:prstGeom>
        <a:solidFill>
          <a:srgbClr val="FFFFFF">
            <a:alpha val="89804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u="none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Organisatie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Agile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Cloud strategie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Conservatief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nl-NL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Progresief</a:t>
          </a:r>
          <a:endParaRPr lang="nl-NL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nl-NL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sp:txBody>
      <dsp:txXfrm>
        <a:off x="6198166" y="49197"/>
        <a:ext cx="2959768" cy="1581653"/>
      </dsp:txXfrm>
    </dsp:sp>
    <dsp:sp modelId="{60779679-32D5-411D-B8C7-435E55E158BB}">
      <dsp:nvSpPr>
        <dsp:cNvPr id="0" name=""/>
        <dsp:cNvSpPr/>
      </dsp:nvSpPr>
      <dsp:spPr>
        <a:xfrm rot="11329708">
          <a:off x="4099581" y="2339717"/>
          <a:ext cx="1838519" cy="517955"/>
        </a:xfrm>
        <a:prstGeom prst="leftArrow">
          <a:avLst>
            <a:gd name="adj1" fmla="val 60000"/>
            <a:gd name="adj2" fmla="val 50000"/>
          </a:avLst>
        </a:prstGeom>
        <a:solidFill>
          <a:srgbClr val="CC00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29F99-2304-450F-B286-8E2F18F3B233}">
      <dsp:nvSpPr>
        <dsp:cNvPr id="0" name=""/>
        <dsp:cNvSpPr/>
      </dsp:nvSpPr>
      <dsp:spPr>
        <a:xfrm>
          <a:off x="3048248" y="930179"/>
          <a:ext cx="2124447" cy="3054862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C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Gebruikers</a:t>
          </a:r>
          <a:endParaRPr lang="nl-NL" sz="2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Behoeften d.m.v.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- </a:t>
          </a:r>
          <a:r>
            <a:rPr lang="nl-NL" sz="18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Persona’s</a:t>
          </a:r>
          <a:endParaRPr lang="nl-NL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- Werkstijlen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Lucida Sans"/>
              <a:ea typeface="+mn-ea"/>
              <a:cs typeface="+mn-cs"/>
            </a:rPr>
            <a:t>- Kennis en ervaring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Lucida Sans"/>
            <a:ea typeface="+mn-ea"/>
            <a:cs typeface="+mn-cs"/>
          </a:endParaRPr>
        </a:p>
      </dsp:txBody>
      <dsp:txXfrm>
        <a:off x="3110471" y="992402"/>
        <a:ext cx="2000001" cy="293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8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85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59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789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42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83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601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71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15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03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63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3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61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9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8228-11A4-42F8-9CD7-53947FD69AFD}" type="datetimeFigureOut">
              <a:rPr lang="nl-NL" smtClean="0"/>
              <a:t>26-9-2020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3EA356-5BB9-4DD0-BF9D-A780219B73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99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document/389827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50B28.202C28E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A5C01F-DC93-4192-8780-ABC74F394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nl-NL" sz="6000" dirty="0">
                <a:solidFill>
                  <a:srgbClr val="FFFFFF"/>
                </a:solidFill>
              </a:rPr>
              <a:t>Template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F75E7-9AA4-4681-B7AF-E082A80C8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>
                    <a:alpha val="70000"/>
                  </a:srgbClr>
                </a:solidFill>
              </a:rPr>
              <a:t>LOGO</a:t>
            </a:r>
            <a:endParaRPr lang="nl-NL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3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FCD8D-C501-4514-8D9E-9573DFA4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125A60-769A-4683-BAF6-F4127D20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7B48A922-614E-4430-B012-EB647540F6B0}"/>
              </a:ext>
            </a:extLst>
          </p:cNvPr>
          <p:cNvSpPr/>
          <p:nvPr/>
        </p:nvSpPr>
        <p:spPr>
          <a:xfrm>
            <a:off x="1887202" y="2107102"/>
            <a:ext cx="333375" cy="542925"/>
          </a:xfrm>
          <a:custGeom>
            <a:avLst/>
            <a:gdLst>
              <a:gd name="connsiteX0" fmla="*/ 7144 w 333375"/>
              <a:gd name="connsiteY0" fmla="*/ 7144 h 542925"/>
              <a:gd name="connsiteX1" fmla="*/ 7144 w 333375"/>
              <a:gd name="connsiteY1" fmla="*/ 540544 h 542925"/>
              <a:gd name="connsiteX2" fmla="*/ 330994 w 333375"/>
              <a:gd name="connsiteY2" fmla="*/ 540544 h 542925"/>
              <a:gd name="connsiteX3" fmla="*/ 330994 w 333375"/>
              <a:gd name="connsiteY3" fmla="*/ 7144 h 542925"/>
              <a:gd name="connsiteX4" fmla="*/ 7144 w 333375"/>
              <a:gd name="connsiteY4" fmla="*/ 7144 h 542925"/>
              <a:gd name="connsiteX5" fmla="*/ 140494 w 333375"/>
              <a:gd name="connsiteY5" fmla="*/ 264319 h 542925"/>
              <a:gd name="connsiteX6" fmla="*/ 169069 w 333375"/>
              <a:gd name="connsiteY6" fmla="*/ 235744 h 542925"/>
              <a:gd name="connsiteX7" fmla="*/ 197644 w 333375"/>
              <a:gd name="connsiteY7" fmla="*/ 264319 h 542925"/>
              <a:gd name="connsiteX8" fmla="*/ 169069 w 333375"/>
              <a:gd name="connsiteY8" fmla="*/ 292894 h 542925"/>
              <a:gd name="connsiteX9" fmla="*/ 140494 w 333375"/>
              <a:gd name="connsiteY9" fmla="*/ 264319 h 542925"/>
              <a:gd name="connsiteX10" fmla="*/ 216694 w 333375"/>
              <a:gd name="connsiteY10" fmla="*/ 407194 h 542925"/>
              <a:gd name="connsiteX11" fmla="*/ 121444 w 333375"/>
              <a:gd name="connsiteY11" fmla="*/ 407194 h 542925"/>
              <a:gd name="connsiteX12" fmla="*/ 121444 w 333375"/>
              <a:gd name="connsiteY12" fmla="*/ 350044 h 542925"/>
              <a:gd name="connsiteX13" fmla="*/ 216694 w 333375"/>
              <a:gd name="connsiteY13" fmla="*/ 350044 h 542925"/>
              <a:gd name="connsiteX14" fmla="*/ 216694 w 333375"/>
              <a:gd name="connsiteY14" fmla="*/ 407194 h 542925"/>
              <a:gd name="connsiteX15" fmla="*/ 215646 w 333375"/>
              <a:gd name="connsiteY15" fmla="*/ 311944 h 542925"/>
              <a:gd name="connsiteX16" fmla="*/ 235744 w 333375"/>
              <a:gd name="connsiteY16" fmla="*/ 264319 h 542925"/>
              <a:gd name="connsiteX17" fmla="*/ 169069 w 333375"/>
              <a:gd name="connsiteY17" fmla="*/ 197644 h 542925"/>
              <a:gd name="connsiteX18" fmla="*/ 102394 w 333375"/>
              <a:gd name="connsiteY18" fmla="*/ 264319 h 542925"/>
              <a:gd name="connsiteX19" fmla="*/ 122492 w 333375"/>
              <a:gd name="connsiteY19" fmla="*/ 311944 h 542925"/>
              <a:gd name="connsiteX20" fmla="*/ 83344 w 333375"/>
              <a:gd name="connsiteY20" fmla="*/ 311944 h 542925"/>
              <a:gd name="connsiteX21" fmla="*/ 83344 w 333375"/>
              <a:gd name="connsiteY21" fmla="*/ 407194 h 542925"/>
              <a:gd name="connsiteX22" fmla="*/ 45244 w 333375"/>
              <a:gd name="connsiteY22" fmla="*/ 407194 h 542925"/>
              <a:gd name="connsiteX23" fmla="*/ 45244 w 333375"/>
              <a:gd name="connsiteY23" fmla="*/ 121444 h 542925"/>
              <a:gd name="connsiteX24" fmla="*/ 292894 w 333375"/>
              <a:gd name="connsiteY24" fmla="*/ 121444 h 542925"/>
              <a:gd name="connsiteX25" fmla="*/ 292894 w 333375"/>
              <a:gd name="connsiteY25" fmla="*/ 407194 h 542925"/>
              <a:gd name="connsiteX26" fmla="*/ 254794 w 333375"/>
              <a:gd name="connsiteY26" fmla="*/ 407194 h 542925"/>
              <a:gd name="connsiteX27" fmla="*/ 254794 w 333375"/>
              <a:gd name="connsiteY27" fmla="*/ 311944 h 542925"/>
              <a:gd name="connsiteX28" fmla="*/ 215646 w 333375"/>
              <a:gd name="connsiteY28" fmla="*/ 311944 h 542925"/>
              <a:gd name="connsiteX29" fmla="*/ 292894 w 333375"/>
              <a:gd name="connsiteY29" fmla="*/ 45244 h 542925"/>
              <a:gd name="connsiteX30" fmla="*/ 292894 w 333375"/>
              <a:gd name="connsiteY30" fmla="*/ 83344 h 542925"/>
              <a:gd name="connsiteX31" fmla="*/ 207169 w 333375"/>
              <a:gd name="connsiteY31" fmla="*/ 83344 h 542925"/>
              <a:gd name="connsiteX32" fmla="*/ 207169 w 333375"/>
              <a:gd name="connsiteY32" fmla="*/ 45244 h 542925"/>
              <a:gd name="connsiteX33" fmla="*/ 292894 w 333375"/>
              <a:gd name="connsiteY33" fmla="*/ 45244 h 542925"/>
              <a:gd name="connsiteX34" fmla="*/ 130969 w 333375"/>
              <a:gd name="connsiteY34" fmla="*/ 45244 h 542925"/>
              <a:gd name="connsiteX35" fmla="*/ 130969 w 333375"/>
              <a:gd name="connsiteY35" fmla="*/ 83344 h 542925"/>
              <a:gd name="connsiteX36" fmla="*/ 45244 w 333375"/>
              <a:gd name="connsiteY36" fmla="*/ 83344 h 542925"/>
              <a:gd name="connsiteX37" fmla="*/ 45244 w 333375"/>
              <a:gd name="connsiteY37" fmla="*/ 45244 h 542925"/>
              <a:gd name="connsiteX38" fmla="*/ 130969 w 333375"/>
              <a:gd name="connsiteY38" fmla="*/ 45244 h 542925"/>
              <a:gd name="connsiteX39" fmla="*/ 45244 w 333375"/>
              <a:gd name="connsiteY39" fmla="*/ 502444 h 542925"/>
              <a:gd name="connsiteX40" fmla="*/ 45244 w 333375"/>
              <a:gd name="connsiteY40" fmla="*/ 445294 h 542925"/>
              <a:gd name="connsiteX41" fmla="*/ 292894 w 333375"/>
              <a:gd name="connsiteY41" fmla="*/ 445294 h 542925"/>
              <a:gd name="connsiteX42" fmla="*/ 292894 w 333375"/>
              <a:gd name="connsiteY42" fmla="*/ 502444 h 542925"/>
              <a:gd name="connsiteX43" fmla="*/ 45244 w 333375"/>
              <a:gd name="connsiteY43" fmla="*/ 502444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3375" h="542925">
                <a:moveTo>
                  <a:pt x="7144" y="7144"/>
                </a:moveTo>
                <a:lnTo>
                  <a:pt x="7144" y="540544"/>
                </a:lnTo>
                <a:lnTo>
                  <a:pt x="330994" y="540544"/>
                </a:lnTo>
                <a:lnTo>
                  <a:pt x="330994" y="7144"/>
                </a:lnTo>
                <a:lnTo>
                  <a:pt x="7144" y="7144"/>
                </a:lnTo>
                <a:close/>
                <a:moveTo>
                  <a:pt x="140494" y="264319"/>
                </a:moveTo>
                <a:cubicBezTo>
                  <a:pt x="140494" y="248603"/>
                  <a:pt x="153352" y="235744"/>
                  <a:pt x="169069" y="235744"/>
                </a:cubicBezTo>
                <a:cubicBezTo>
                  <a:pt x="184785" y="235744"/>
                  <a:pt x="197644" y="248603"/>
                  <a:pt x="197644" y="264319"/>
                </a:cubicBezTo>
                <a:cubicBezTo>
                  <a:pt x="197644" y="280035"/>
                  <a:pt x="184785" y="292894"/>
                  <a:pt x="169069" y="292894"/>
                </a:cubicBezTo>
                <a:cubicBezTo>
                  <a:pt x="153352" y="292894"/>
                  <a:pt x="140494" y="280035"/>
                  <a:pt x="140494" y="264319"/>
                </a:cubicBezTo>
                <a:close/>
                <a:moveTo>
                  <a:pt x="216694" y="407194"/>
                </a:moveTo>
                <a:lnTo>
                  <a:pt x="121444" y="407194"/>
                </a:lnTo>
                <a:lnTo>
                  <a:pt x="121444" y="350044"/>
                </a:lnTo>
                <a:lnTo>
                  <a:pt x="216694" y="350044"/>
                </a:lnTo>
                <a:lnTo>
                  <a:pt x="216694" y="407194"/>
                </a:lnTo>
                <a:close/>
                <a:moveTo>
                  <a:pt x="215646" y="311944"/>
                </a:moveTo>
                <a:cubicBezTo>
                  <a:pt x="228029" y="299847"/>
                  <a:pt x="235744" y="282988"/>
                  <a:pt x="235744" y="264319"/>
                </a:cubicBezTo>
                <a:cubicBezTo>
                  <a:pt x="235744" y="227552"/>
                  <a:pt x="205835" y="197644"/>
                  <a:pt x="169069" y="197644"/>
                </a:cubicBezTo>
                <a:cubicBezTo>
                  <a:pt x="132302" y="197644"/>
                  <a:pt x="102394" y="227552"/>
                  <a:pt x="102394" y="264319"/>
                </a:cubicBezTo>
                <a:cubicBezTo>
                  <a:pt x="102394" y="282988"/>
                  <a:pt x="110109" y="299847"/>
                  <a:pt x="122492" y="311944"/>
                </a:cubicBezTo>
                <a:lnTo>
                  <a:pt x="83344" y="311944"/>
                </a:lnTo>
                <a:lnTo>
                  <a:pt x="83344" y="407194"/>
                </a:lnTo>
                <a:lnTo>
                  <a:pt x="45244" y="407194"/>
                </a:lnTo>
                <a:lnTo>
                  <a:pt x="45244" y="121444"/>
                </a:lnTo>
                <a:lnTo>
                  <a:pt x="292894" y="121444"/>
                </a:lnTo>
                <a:lnTo>
                  <a:pt x="292894" y="407194"/>
                </a:lnTo>
                <a:lnTo>
                  <a:pt x="254794" y="407194"/>
                </a:lnTo>
                <a:lnTo>
                  <a:pt x="254794" y="311944"/>
                </a:lnTo>
                <a:lnTo>
                  <a:pt x="215646" y="311944"/>
                </a:lnTo>
                <a:close/>
                <a:moveTo>
                  <a:pt x="292894" y="45244"/>
                </a:moveTo>
                <a:lnTo>
                  <a:pt x="292894" y="83344"/>
                </a:lnTo>
                <a:lnTo>
                  <a:pt x="207169" y="83344"/>
                </a:lnTo>
                <a:lnTo>
                  <a:pt x="207169" y="45244"/>
                </a:lnTo>
                <a:lnTo>
                  <a:pt x="292894" y="45244"/>
                </a:lnTo>
                <a:close/>
                <a:moveTo>
                  <a:pt x="130969" y="45244"/>
                </a:moveTo>
                <a:lnTo>
                  <a:pt x="130969" y="83344"/>
                </a:lnTo>
                <a:lnTo>
                  <a:pt x="45244" y="83344"/>
                </a:lnTo>
                <a:lnTo>
                  <a:pt x="45244" y="45244"/>
                </a:lnTo>
                <a:lnTo>
                  <a:pt x="130969" y="45244"/>
                </a:lnTo>
                <a:close/>
                <a:moveTo>
                  <a:pt x="45244" y="502444"/>
                </a:moveTo>
                <a:lnTo>
                  <a:pt x="45244" y="445294"/>
                </a:lnTo>
                <a:lnTo>
                  <a:pt x="292894" y="445294"/>
                </a:lnTo>
                <a:lnTo>
                  <a:pt x="292894" y="502444"/>
                </a:lnTo>
                <a:lnTo>
                  <a:pt x="45244" y="502444"/>
                </a:lnTo>
                <a:close/>
              </a:path>
            </a:pathLst>
          </a:custGeom>
          <a:solidFill>
            <a:srgbClr val="0028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160EEF3D-809D-48BD-8300-2FE32E6ACDDD}"/>
              </a:ext>
            </a:extLst>
          </p:cNvPr>
          <p:cNvSpPr/>
          <p:nvPr/>
        </p:nvSpPr>
        <p:spPr>
          <a:xfrm>
            <a:off x="1820527" y="2779742"/>
            <a:ext cx="466725" cy="428625"/>
          </a:xfrm>
          <a:custGeom>
            <a:avLst/>
            <a:gdLst>
              <a:gd name="connsiteX0" fmla="*/ 464344 w 466725"/>
              <a:gd name="connsiteY0" fmla="*/ 330994 h 428625"/>
              <a:gd name="connsiteX1" fmla="*/ 464344 w 466725"/>
              <a:gd name="connsiteY1" fmla="*/ 7144 h 428625"/>
              <a:gd name="connsiteX2" fmla="*/ 7144 w 466725"/>
              <a:gd name="connsiteY2" fmla="*/ 7144 h 428625"/>
              <a:gd name="connsiteX3" fmla="*/ 7144 w 466725"/>
              <a:gd name="connsiteY3" fmla="*/ 330994 h 428625"/>
              <a:gd name="connsiteX4" fmla="*/ 216694 w 466725"/>
              <a:gd name="connsiteY4" fmla="*/ 330994 h 428625"/>
              <a:gd name="connsiteX5" fmla="*/ 216694 w 466725"/>
              <a:gd name="connsiteY5" fmla="*/ 388144 h 428625"/>
              <a:gd name="connsiteX6" fmla="*/ 150019 w 466725"/>
              <a:gd name="connsiteY6" fmla="*/ 388144 h 428625"/>
              <a:gd name="connsiteX7" fmla="*/ 150019 w 466725"/>
              <a:gd name="connsiteY7" fmla="*/ 426244 h 428625"/>
              <a:gd name="connsiteX8" fmla="*/ 321469 w 466725"/>
              <a:gd name="connsiteY8" fmla="*/ 426244 h 428625"/>
              <a:gd name="connsiteX9" fmla="*/ 321469 w 466725"/>
              <a:gd name="connsiteY9" fmla="*/ 388144 h 428625"/>
              <a:gd name="connsiteX10" fmla="*/ 254794 w 466725"/>
              <a:gd name="connsiteY10" fmla="*/ 388144 h 428625"/>
              <a:gd name="connsiteX11" fmla="*/ 254794 w 466725"/>
              <a:gd name="connsiteY11" fmla="*/ 330994 h 428625"/>
              <a:gd name="connsiteX12" fmla="*/ 464344 w 466725"/>
              <a:gd name="connsiteY12" fmla="*/ 330994 h 428625"/>
              <a:gd name="connsiteX13" fmla="*/ 45244 w 466725"/>
              <a:gd name="connsiteY13" fmla="*/ 45244 h 428625"/>
              <a:gd name="connsiteX14" fmla="*/ 426244 w 466725"/>
              <a:gd name="connsiteY14" fmla="*/ 45244 h 428625"/>
              <a:gd name="connsiteX15" fmla="*/ 426244 w 466725"/>
              <a:gd name="connsiteY15" fmla="*/ 292894 h 428625"/>
              <a:gd name="connsiteX16" fmla="*/ 45244 w 466725"/>
              <a:gd name="connsiteY16" fmla="*/ 292894 h 428625"/>
              <a:gd name="connsiteX17" fmla="*/ 45244 w 466725"/>
              <a:gd name="connsiteY17" fmla="*/ 45244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6725" h="428625">
                <a:moveTo>
                  <a:pt x="464344" y="330994"/>
                </a:moveTo>
                <a:lnTo>
                  <a:pt x="464344" y="7144"/>
                </a:lnTo>
                <a:lnTo>
                  <a:pt x="7144" y="7144"/>
                </a:lnTo>
                <a:lnTo>
                  <a:pt x="7144" y="330994"/>
                </a:lnTo>
                <a:lnTo>
                  <a:pt x="216694" y="330994"/>
                </a:lnTo>
                <a:lnTo>
                  <a:pt x="216694" y="388144"/>
                </a:lnTo>
                <a:lnTo>
                  <a:pt x="150019" y="388144"/>
                </a:lnTo>
                <a:lnTo>
                  <a:pt x="150019" y="426244"/>
                </a:lnTo>
                <a:lnTo>
                  <a:pt x="321469" y="426244"/>
                </a:lnTo>
                <a:lnTo>
                  <a:pt x="321469" y="388144"/>
                </a:lnTo>
                <a:lnTo>
                  <a:pt x="254794" y="388144"/>
                </a:lnTo>
                <a:lnTo>
                  <a:pt x="254794" y="330994"/>
                </a:lnTo>
                <a:lnTo>
                  <a:pt x="464344" y="330994"/>
                </a:lnTo>
                <a:close/>
                <a:moveTo>
                  <a:pt x="45244" y="45244"/>
                </a:moveTo>
                <a:lnTo>
                  <a:pt x="426244" y="45244"/>
                </a:lnTo>
                <a:lnTo>
                  <a:pt x="426244" y="292894"/>
                </a:lnTo>
                <a:lnTo>
                  <a:pt x="45244" y="292894"/>
                </a:lnTo>
                <a:lnTo>
                  <a:pt x="45244" y="45244"/>
                </a:lnTo>
                <a:close/>
              </a:path>
            </a:pathLst>
          </a:custGeom>
          <a:solidFill>
            <a:srgbClr val="00285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2FB0EE6-E346-448A-BD15-0B203ED4F0EE}"/>
              </a:ext>
            </a:extLst>
          </p:cNvPr>
          <p:cNvSpPr txBox="1"/>
          <p:nvPr/>
        </p:nvSpPr>
        <p:spPr>
          <a:xfrm>
            <a:off x="1167006" y="1622905"/>
            <a:ext cx="1789678" cy="430887"/>
          </a:xfrm>
          <a:prstGeom prst="rect">
            <a:avLst/>
          </a:prstGeom>
          <a:noFill/>
        </p:spPr>
        <p:txBody>
          <a:bodyPr wrap="square" lIns="91440" rtlCol="0" anchor="ctr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100" dirty="0"/>
              <a:t> Managed </a:t>
            </a:r>
          </a:p>
          <a:p>
            <a:r>
              <a:rPr lang="en-US" sz="1100" dirty="0"/>
              <a:t>Endpoints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5AD8C26-C03A-4DBC-8327-83913C5DFBA1}"/>
              </a:ext>
            </a:extLst>
          </p:cNvPr>
          <p:cNvSpPr/>
          <p:nvPr/>
        </p:nvSpPr>
        <p:spPr>
          <a:xfrm>
            <a:off x="2945693" y="2146612"/>
            <a:ext cx="297777" cy="1596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Access Layer</a:t>
            </a: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04F10896-473E-476D-B3B9-1B21D4D5BF02}"/>
              </a:ext>
            </a:extLst>
          </p:cNvPr>
          <p:cNvSpPr/>
          <p:nvPr/>
        </p:nvSpPr>
        <p:spPr>
          <a:xfrm>
            <a:off x="3326095" y="2998511"/>
            <a:ext cx="1024128" cy="228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VDI Broker</a:t>
            </a:r>
          </a:p>
        </p:txBody>
      </p:sp>
      <p:pic>
        <p:nvPicPr>
          <p:cNvPr id="9" name="Picture 35">
            <a:extLst>
              <a:ext uri="{FF2B5EF4-FFF2-40B4-BE49-F238E27FC236}">
                <a16:creationId xmlns:a16="http://schemas.microsoft.com/office/drawing/2014/main" id="{04947CB0-D40A-4D68-B544-E83CAAF81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53" y="3812782"/>
            <a:ext cx="552450" cy="504825"/>
          </a:xfrm>
          <a:prstGeom prst="rect">
            <a:avLst/>
          </a:prstGeom>
        </p:spPr>
      </p:pic>
      <p:pic>
        <p:nvPicPr>
          <p:cNvPr id="10" name="Picture 37">
            <a:extLst>
              <a:ext uri="{FF2B5EF4-FFF2-40B4-BE49-F238E27FC236}">
                <a16:creationId xmlns:a16="http://schemas.microsoft.com/office/drawing/2014/main" id="{33BD22E0-CAF7-4F56-A690-5D7B54E7F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44" y="251905"/>
            <a:ext cx="495300" cy="533400"/>
          </a:xfrm>
          <a:prstGeom prst="rect">
            <a:avLst/>
          </a:prstGeom>
        </p:spPr>
      </p:pic>
      <p:pic>
        <p:nvPicPr>
          <p:cNvPr id="11" name="Picture 39">
            <a:extLst>
              <a:ext uri="{FF2B5EF4-FFF2-40B4-BE49-F238E27FC236}">
                <a16:creationId xmlns:a16="http://schemas.microsoft.com/office/drawing/2014/main" id="{F942CAC6-4428-418E-AF50-A9615DE82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28" y="2861606"/>
            <a:ext cx="495300" cy="381000"/>
          </a:xfrm>
          <a:prstGeom prst="rect">
            <a:avLst/>
          </a:prstGeom>
        </p:spPr>
      </p:pic>
      <p:pic>
        <p:nvPicPr>
          <p:cNvPr id="12" name="Picture 44">
            <a:extLst>
              <a:ext uri="{FF2B5EF4-FFF2-40B4-BE49-F238E27FC236}">
                <a16:creationId xmlns:a16="http://schemas.microsoft.com/office/drawing/2014/main" id="{2C091F05-3A57-46B7-ACE3-3D274EE84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95" y="3417482"/>
            <a:ext cx="571500" cy="381000"/>
          </a:xfrm>
          <a:prstGeom prst="rect">
            <a:avLst/>
          </a:prstGeom>
        </p:spPr>
      </p:pic>
      <p:sp>
        <p:nvSpPr>
          <p:cNvPr id="13" name="Rectangle 45">
            <a:extLst>
              <a:ext uri="{FF2B5EF4-FFF2-40B4-BE49-F238E27FC236}">
                <a16:creationId xmlns:a16="http://schemas.microsoft.com/office/drawing/2014/main" id="{E23EBFA1-D1EB-4854-A40C-822E2509A4F4}"/>
              </a:ext>
            </a:extLst>
          </p:cNvPr>
          <p:cNvSpPr/>
          <p:nvPr/>
        </p:nvSpPr>
        <p:spPr>
          <a:xfrm>
            <a:off x="1985647" y="3515606"/>
            <a:ext cx="194157" cy="111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C991381B-CF46-4A6E-82FC-0F81E6356F94}"/>
              </a:ext>
            </a:extLst>
          </p:cNvPr>
          <p:cNvSpPr/>
          <p:nvPr/>
        </p:nvSpPr>
        <p:spPr>
          <a:xfrm>
            <a:off x="1947086" y="2264895"/>
            <a:ext cx="207214" cy="25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" name="Group 48">
            <a:extLst>
              <a:ext uri="{FF2B5EF4-FFF2-40B4-BE49-F238E27FC236}">
                <a16:creationId xmlns:a16="http://schemas.microsoft.com/office/drawing/2014/main" id="{337F2C73-62A0-4B97-9F80-C26061FFD765}"/>
              </a:ext>
            </a:extLst>
          </p:cNvPr>
          <p:cNvGrpSpPr/>
          <p:nvPr/>
        </p:nvGrpSpPr>
        <p:grpSpPr>
          <a:xfrm>
            <a:off x="5365711" y="5009506"/>
            <a:ext cx="542925" cy="583088"/>
            <a:chOff x="5661224" y="4931687"/>
            <a:chExt cx="542925" cy="583088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C2FE57E4-94E0-4989-9998-8BA62D573823}"/>
                </a:ext>
              </a:extLst>
            </p:cNvPr>
            <p:cNvSpPr/>
            <p:nvPr/>
          </p:nvSpPr>
          <p:spPr>
            <a:xfrm>
              <a:off x="5952435" y="5013261"/>
              <a:ext cx="251681" cy="28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7" name="Picture 42">
              <a:extLst>
                <a:ext uri="{FF2B5EF4-FFF2-40B4-BE49-F238E27FC236}">
                  <a16:creationId xmlns:a16="http://schemas.microsoft.com/office/drawing/2014/main" id="{C0A326AC-3EC6-4FAD-912D-CCBF8A51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224" y="5114725"/>
              <a:ext cx="542925" cy="400050"/>
            </a:xfrm>
            <a:prstGeom prst="rect">
              <a:avLst/>
            </a:prstGeom>
          </p:spPr>
        </p:pic>
        <p:sp>
          <p:nvSpPr>
            <p:cNvPr id="18" name="Rectangle 47">
              <a:extLst>
                <a:ext uri="{FF2B5EF4-FFF2-40B4-BE49-F238E27FC236}">
                  <a16:creationId xmlns:a16="http://schemas.microsoft.com/office/drawing/2014/main" id="{16B9526D-7D9F-41CB-B566-1DE94F842DB1}"/>
                </a:ext>
              </a:extLst>
            </p:cNvPr>
            <p:cNvSpPr/>
            <p:nvPr/>
          </p:nvSpPr>
          <p:spPr>
            <a:xfrm>
              <a:off x="5932686" y="4931687"/>
              <a:ext cx="271431" cy="324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40">
              <a:extLst>
                <a:ext uri="{FF2B5EF4-FFF2-40B4-BE49-F238E27FC236}">
                  <a16:creationId xmlns:a16="http://schemas.microsoft.com/office/drawing/2014/main" id="{DE3B247A-9470-4D24-ABAD-6CA4CD1D575B}"/>
                </a:ext>
              </a:extLst>
            </p:cNvPr>
            <p:cNvSpPr/>
            <p:nvPr/>
          </p:nvSpPr>
          <p:spPr>
            <a:xfrm>
              <a:off x="5952435" y="5052935"/>
              <a:ext cx="225669" cy="207247"/>
            </a:xfrm>
            <a:custGeom>
              <a:avLst/>
              <a:gdLst>
                <a:gd name="connsiteX0" fmla="*/ 464344 w 466725"/>
                <a:gd name="connsiteY0" fmla="*/ 330994 h 428625"/>
                <a:gd name="connsiteX1" fmla="*/ 464344 w 466725"/>
                <a:gd name="connsiteY1" fmla="*/ 7144 h 428625"/>
                <a:gd name="connsiteX2" fmla="*/ 7144 w 466725"/>
                <a:gd name="connsiteY2" fmla="*/ 7144 h 428625"/>
                <a:gd name="connsiteX3" fmla="*/ 7144 w 466725"/>
                <a:gd name="connsiteY3" fmla="*/ 330994 h 428625"/>
                <a:gd name="connsiteX4" fmla="*/ 216694 w 466725"/>
                <a:gd name="connsiteY4" fmla="*/ 330994 h 428625"/>
                <a:gd name="connsiteX5" fmla="*/ 216694 w 466725"/>
                <a:gd name="connsiteY5" fmla="*/ 388144 h 428625"/>
                <a:gd name="connsiteX6" fmla="*/ 150019 w 466725"/>
                <a:gd name="connsiteY6" fmla="*/ 388144 h 428625"/>
                <a:gd name="connsiteX7" fmla="*/ 150019 w 466725"/>
                <a:gd name="connsiteY7" fmla="*/ 426244 h 428625"/>
                <a:gd name="connsiteX8" fmla="*/ 321469 w 466725"/>
                <a:gd name="connsiteY8" fmla="*/ 426244 h 428625"/>
                <a:gd name="connsiteX9" fmla="*/ 321469 w 466725"/>
                <a:gd name="connsiteY9" fmla="*/ 388144 h 428625"/>
                <a:gd name="connsiteX10" fmla="*/ 254794 w 466725"/>
                <a:gd name="connsiteY10" fmla="*/ 388144 h 428625"/>
                <a:gd name="connsiteX11" fmla="*/ 254794 w 466725"/>
                <a:gd name="connsiteY11" fmla="*/ 330994 h 428625"/>
                <a:gd name="connsiteX12" fmla="*/ 464344 w 466725"/>
                <a:gd name="connsiteY12" fmla="*/ 330994 h 428625"/>
                <a:gd name="connsiteX13" fmla="*/ 45244 w 466725"/>
                <a:gd name="connsiteY13" fmla="*/ 45244 h 428625"/>
                <a:gd name="connsiteX14" fmla="*/ 426244 w 466725"/>
                <a:gd name="connsiteY14" fmla="*/ 45244 h 428625"/>
                <a:gd name="connsiteX15" fmla="*/ 426244 w 466725"/>
                <a:gd name="connsiteY15" fmla="*/ 292894 h 428625"/>
                <a:gd name="connsiteX16" fmla="*/ 45244 w 466725"/>
                <a:gd name="connsiteY16" fmla="*/ 292894 h 428625"/>
                <a:gd name="connsiteX17" fmla="*/ 45244 w 466725"/>
                <a:gd name="connsiteY17" fmla="*/ 45244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6725" h="428625">
                  <a:moveTo>
                    <a:pt x="464344" y="330994"/>
                  </a:moveTo>
                  <a:lnTo>
                    <a:pt x="464344" y="7144"/>
                  </a:lnTo>
                  <a:lnTo>
                    <a:pt x="7144" y="7144"/>
                  </a:lnTo>
                  <a:lnTo>
                    <a:pt x="7144" y="330994"/>
                  </a:lnTo>
                  <a:lnTo>
                    <a:pt x="216694" y="330994"/>
                  </a:lnTo>
                  <a:lnTo>
                    <a:pt x="216694" y="388144"/>
                  </a:lnTo>
                  <a:lnTo>
                    <a:pt x="150019" y="388144"/>
                  </a:lnTo>
                  <a:lnTo>
                    <a:pt x="150019" y="426244"/>
                  </a:lnTo>
                  <a:lnTo>
                    <a:pt x="321469" y="426244"/>
                  </a:lnTo>
                  <a:lnTo>
                    <a:pt x="321469" y="388144"/>
                  </a:lnTo>
                  <a:lnTo>
                    <a:pt x="254794" y="388144"/>
                  </a:lnTo>
                  <a:lnTo>
                    <a:pt x="254794" y="330994"/>
                  </a:lnTo>
                  <a:lnTo>
                    <a:pt x="464344" y="330994"/>
                  </a:lnTo>
                  <a:close/>
                  <a:moveTo>
                    <a:pt x="45244" y="45244"/>
                  </a:moveTo>
                  <a:lnTo>
                    <a:pt x="426244" y="45244"/>
                  </a:lnTo>
                  <a:lnTo>
                    <a:pt x="426244" y="292894"/>
                  </a:lnTo>
                  <a:lnTo>
                    <a:pt x="45244" y="292894"/>
                  </a:lnTo>
                  <a:lnTo>
                    <a:pt x="45244" y="45244"/>
                  </a:lnTo>
                  <a:close/>
                </a:path>
              </a:pathLst>
            </a:custGeom>
            <a:solidFill>
              <a:srgbClr val="0028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20" name="Straight Connector 66">
            <a:extLst>
              <a:ext uri="{FF2B5EF4-FFF2-40B4-BE49-F238E27FC236}">
                <a16:creationId xmlns:a16="http://schemas.microsoft.com/office/drawing/2014/main" id="{B88DA27E-9FA3-4F12-B055-EE0BB0B3592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350223" y="3106473"/>
            <a:ext cx="579525" cy="6308"/>
          </a:xfrm>
          <a:prstGeom prst="line">
            <a:avLst/>
          </a:prstGeom>
          <a:ln w="19050">
            <a:solidFill>
              <a:srgbClr val="00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68">
            <a:extLst>
              <a:ext uri="{FF2B5EF4-FFF2-40B4-BE49-F238E27FC236}">
                <a16:creationId xmlns:a16="http://schemas.microsoft.com/office/drawing/2014/main" id="{91E10D0B-DB9B-453D-8D7A-D0B8A0D132E9}"/>
              </a:ext>
            </a:extLst>
          </p:cNvPr>
          <p:cNvCxnSpPr>
            <a:cxnSpLocks/>
          </p:cNvCxnSpPr>
          <p:nvPr/>
        </p:nvCxnSpPr>
        <p:spPr>
          <a:xfrm>
            <a:off x="4938626" y="3043226"/>
            <a:ext cx="15015" cy="1108397"/>
          </a:xfrm>
          <a:prstGeom prst="line">
            <a:avLst/>
          </a:prstGeom>
          <a:ln w="19050">
            <a:solidFill>
              <a:srgbClr val="00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0">
            <a:extLst>
              <a:ext uri="{FF2B5EF4-FFF2-40B4-BE49-F238E27FC236}">
                <a16:creationId xmlns:a16="http://schemas.microsoft.com/office/drawing/2014/main" id="{D299E394-360D-498E-BF9A-62D87587B873}"/>
              </a:ext>
            </a:extLst>
          </p:cNvPr>
          <p:cNvCxnSpPr>
            <a:cxnSpLocks/>
          </p:cNvCxnSpPr>
          <p:nvPr/>
        </p:nvCxnSpPr>
        <p:spPr>
          <a:xfrm flipH="1">
            <a:off x="4929748" y="3043226"/>
            <a:ext cx="332957" cy="0"/>
          </a:xfrm>
          <a:prstGeom prst="line">
            <a:avLst/>
          </a:prstGeom>
          <a:ln w="19050">
            <a:solidFill>
              <a:srgbClr val="00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2">
            <a:extLst>
              <a:ext uri="{FF2B5EF4-FFF2-40B4-BE49-F238E27FC236}">
                <a16:creationId xmlns:a16="http://schemas.microsoft.com/office/drawing/2014/main" id="{3EBFCA43-E26F-4A66-9168-F6FDB6E8C463}"/>
              </a:ext>
            </a:extLst>
          </p:cNvPr>
          <p:cNvCxnSpPr>
            <a:cxnSpLocks/>
          </p:cNvCxnSpPr>
          <p:nvPr/>
        </p:nvCxnSpPr>
        <p:spPr>
          <a:xfrm flipH="1">
            <a:off x="4953641" y="4151623"/>
            <a:ext cx="332957" cy="0"/>
          </a:xfrm>
          <a:prstGeom prst="line">
            <a:avLst/>
          </a:prstGeom>
          <a:ln w="19050">
            <a:solidFill>
              <a:srgbClr val="00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4">
            <a:extLst>
              <a:ext uri="{FF2B5EF4-FFF2-40B4-BE49-F238E27FC236}">
                <a16:creationId xmlns:a16="http://schemas.microsoft.com/office/drawing/2014/main" id="{25A13CA4-75B1-4025-B1BF-B6BBE01E2328}"/>
              </a:ext>
            </a:extLst>
          </p:cNvPr>
          <p:cNvCxnSpPr>
            <a:cxnSpLocks/>
          </p:cNvCxnSpPr>
          <p:nvPr/>
        </p:nvCxnSpPr>
        <p:spPr>
          <a:xfrm>
            <a:off x="3254787" y="2523746"/>
            <a:ext cx="2353691" cy="3685"/>
          </a:xfrm>
          <a:prstGeom prst="line">
            <a:avLst/>
          </a:prstGeom>
          <a:ln w="19050">
            <a:solidFill>
              <a:srgbClr val="FF5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7">
            <a:extLst>
              <a:ext uri="{FF2B5EF4-FFF2-40B4-BE49-F238E27FC236}">
                <a16:creationId xmlns:a16="http://schemas.microsoft.com/office/drawing/2014/main" id="{052E48D2-448C-40D0-B7A2-6085A3E8304F}"/>
              </a:ext>
            </a:extLst>
          </p:cNvPr>
          <p:cNvCxnSpPr>
            <a:cxnSpLocks/>
          </p:cNvCxnSpPr>
          <p:nvPr/>
        </p:nvCxnSpPr>
        <p:spPr>
          <a:xfrm>
            <a:off x="5615370" y="2392460"/>
            <a:ext cx="0" cy="139237"/>
          </a:xfrm>
          <a:prstGeom prst="line">
            <a:avLst/>
          </a:prstGeom>
          <a:ln w="19050">
            <a:solidFill>
              <a:srgbClr val="FF5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86">
            <a:extLst>
              <a:ext uri="{FF2B5EF4-FFF2-40B4-BE49-F238E27FC236}">
                <a16:creationId xmlns:a16="http://schemas.microsoft.com/office/drawing/2014/main" id="{57E90EBE-EC6E-4415-94C5-BE3CC0B4BBC9}"/>
              </a:ext>
            </a:extLst>
          </p:cNvPr>
          <p:cNvSpPr txBox="1"/>
          <p:nvPr/>
        </p:nvSpPr>
        <p:spPr>
          <a:xfrm>
            <a:off x="4661457" y="873403"/>
            <a:ext cx="2143215" cy="144655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100" dirty="0"/>
              <a:t>Desktop as a Service</a:t>
            </a:r>
          </a:p>
          <a:p>
            <a:r>
              <a:rPr lang="en-GB" sz="1100" dirty="0"/>
              <a:t>Unified Workspace</a:t>
            </a:r>
          </a:p>
          <a:p>
            <a:r>
              <a:rPr lang="en-GB" sz="1100" dirty="0"/>
              <a:t>Collaboration &amp; Productivity Cloud</a:t>
            </a:r>
          </a:p>
          <a:p>
            <a:r>
              <a:rPr lang="en-GB" sz="1100" dirty="0"/>
              <a:t>SaaS Applications and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/>
              <a:t>ITSM Tools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/>
              <a:t>HR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/>
              <a:t>Etc.</a:t>
            </a:r>
          </a:p>
          <a:p>
            <a:r>
              <a:rPr lang="en-GB" sz="1100" dirty="0"/>
              <a:t>Unified Endpoint Management</a:t>
            </a:r>
          </a:p>
        </p:txBody>
      </p:sp>
      <p:sp>
        <p:nvSpPr>
          <p:cNvPr id="27" name="TextBox 87">
            <a:extLst>
              <a:ext uri="{FF2B5EF4-FFF2-40B4-BE49-F238E27FC236}">
                <a16:creationId xmlns:a16="http://schemas.microsoft.com/office/drawing/2014/main" id="{C7788CD7-0B47-4600-B86C-DB9414F67FC6}"/>
              </a:ext>
            </a:extLst>
          </p:cNvPr>
          <p:cNvSpPr txBox="1"/>
          <p:nvPr/>
        </p:nvSpPr>
        <p:spPr>
          <a:xfrm>
            <a:off x="5239688" y="3246063"/>
            <a:ext cx="763029" cy="43088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100" dirty="0"/>
              <a:t>Virtualized</a:t>
            </a:r>
            <a:br>
              <a:rPr lang="en-GB" sz="1100" dirty="0"/>
            </a:br>
            <a:r>
              <a:rPr lang="en-GB" sz="1100" dirty="0"/>
              <a:t>Applications</a:t>
            </a:r>
          </a:p>
        </p:txBody>
      </p:sp>
      <p:sp>
        <p:nvSpPr>
          <p:cNvPr id="28" name="TextBox 88">
            <a:extLst>
              <a:ext uri="{FF2B5EF4-FFF2-40B4-BE49-F238E27FC236}">
                <a16:creationId xmlns:a16="http://schemas.microsoft.com/office/drawing/2014/main" id="{444A0218-0982-4EF1-B953-6212D3DF6352}"/>
              </a:ext>
            </a:extLst>
          </p:cNvPr>
          <p:cNvSpPr txBox="1"/>
          <p:nvPr/>
        </p:nvSpPr>
        <p:spPr>
          <a:xfrm>
            <a:off x="5295476" y="4326926"/>
            <a:ext cx="660437" cy="43088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100" dirty="0"/>
              <a:t>Virtualized</a:t>
            </a:r>
            <a:br>
              <a:rPr lang="en-GB" sz="1100" dirty="0"/>
            </a:br>
            <a:r>
              <a:rPr lang="en-GB" sz="1100" dirty="0"/>
              <a:t>Desktops</a:t>
            </a:r>
          </a:p>
        </p:txBody>
      </p:sp>
      <p:sp>
        <p:nvSpPr>
          <p:cNvPr id="29" name="TextBox 89">
            <a:extLst>
              <a:ext uri="{FF2B5EF4-FFF2-40B4-BE49-F238E27FC236}">
                <a16:creationId xmlns:a16="http://schemas.microsoft.com/office/drawing/2014/main" id="{C1BF7C4B-B2EA-4457-B06E-B5F66F474D7B}"/>
              </a:ext>
            </a:extLst>
          </p:cNvPr>
          <p:cNvSpPr txBox="1"/>
          <p:nvPr/>
        </p:nvSpPr>
        <p:spPr>
          <a:xfrm>
            <a:off x="5124198" y="5649248"/>
            <a:ext cx="1005083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100" dirty="0"/>
              <a:t>Traditional CMT</a:t>
            </a:r>
          </a:p>
        </p:txBody>
      </p:sp>
      <p:cxnSp>
        <p:nvCxnSpPr>
          <p:cNvPr id="30" name="Straight Connector 93">
            <a:extLst>
              <a:ext uri="{FF2B5EF4-FFF2-40B4-BE49-F238E27FC236}">
                <a16:creationId xmlns:a16="http://schemas.microsoft.com/office/drawing/2014/main" id="{16BAEDA3-F114-43D8-B630-2968CE8464BB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347595" y="2945100"/>
            <a:ext cx="598098" cy="1"/>
          </a:xfrm>
          <a:prstGeom prst="line">
            <a:avLst/>
          </a:prstGeom>
          <a:ln w="19050">
            <a:solidFill>
              <a:srgbClr val="6F78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oogle Shape;410;p3">
            <a:extLst>
              <a:ext uri="{FF2B5EF4-FFF2-40B4-BE49-F238E27FC236}">
                <a16:creationId xmlns:a16="http://schemas.microsoft.com/office/drawing/2014/main" id="{78C9A6B5-2483-43E5-958C-B3A388EE8FE9}"/>
              </a:ext>
            </a:extLst>
          </p:cNvPr>
          <p:cNvGrpSpPr/>
          <p:nvPr/>
        </p:nvGrpSpPr>
        <p:grpSpPr>
          <a:xfrm rot="16200000">
            <a:off x="2899664" y="1791568"/>
            <a:ext cx="389838" cy="297776"/>
            <a:chOff x="2362951" y="1823496"/>
            <a:chExt cx="575540" cy="548043"/>
          </a:xfrm>
        </p:grpSpPr>
        <p:sp>
          <p:nvSpPr>
            <p:cNvPr id="32" name="Google Shape;411;p3">
              <a:extLst>
                <a:ext uri="{FF2B5EF4-FFF2-40B4-BE49-F238E27FC236}">
                  <a16:creationId xmlns:a16="http://schemas.microsoft.com/office/drawing/2014/main" id="{648EF9CC-3DE8-4930-85A2-FA1835A9D9AF}"/>
                </a:ext>
              </a:extLst>
            </p:cNvPr>
            <p:cNvSpPr/>
            <p:nvPr/>
          </p:nvSpPr>
          <p:spPr>
            <a:xfrm rot="-5400000" flipH="1">
              <a:off x="2650721" y="1834785"/>
              <a:ext cx="27497" cy="548043"/>
            </a:xfrm>
            <a:custGeom>
              <a:avLst/>
              <a:gdLst/>
              <a:ahLst/>
              <a:cxnLst/>
              <a:rect l="l" t="t" r="r" b="b"/>
              <a:pathLst>
                <a:path w="120000" h="229869" extrusionOk="0">
                  <a:moveTo>
                    <a:pt x="0" y="0"/>
                  </a:moveTo>
                  <a:lnTo>
                    <a:pt x="0" y="229407"/>
                  </a:lnTo>
                </a:path>
              </a:pathLst>
            </a:custGeom>
            <a:noFill/>
            <a:ln w="12700" cap="flat" cmpd="sng">
              <a:solidFill>
                <a:srgbClr val="6F78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12;p3">
              <a:extLst>
                <a:ext uri="{FF2B5EF4-FFF2-40B4-BE49-F238E27FC236}">
                  <a16:creationId xmlns:a16="http://schemas.microsoft.com/office/drawing/2014/main" id="{4F2DD20F-8C51-4F73-8171-2FFF6321B3DB}"/>
                </a:ext>
              </a:extLst>
            </p:cNvPr>
            <p:cNvSpPr/>
            <p:nvPr/>
          </p:nvSpPr>
          <p:spPr>
            <a:xfrm flipH="1">
              <a:off x="2362951" y="1823496"/>
              <a:ext cx="27497" cy="548043"/>
            </a:xfrm>
            <a:custGeom>
              <a:avLst/>
              <a:gdLst/>
              <a:ahLst/>
              <a:cxnLst/>
              <a:rect l="l" t="t" r="r" b="b"/>
              <a:pathLst>
                <a:path w="120000" h="229869" extrusionOk="0">
                  <a:moveTo>
                    <a:pt x="0" y="0"/>
                  </a:moveTo>
                  <a:lnTo>
                    <a:pt x="0" y="229407"/>
                  </a:lnTo>
                </a:path>
              </a:pathLst>
            </a:custGeom>
            <a:noFill/>
            <a:ln w="12700" cap="flat" cmpd="sng">
              <a:solidFill>
                <a:srgbClr val="6F78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413;p3">
            <a:extLst>
              <a:ext uri="{FF2B5EF4-FFF2-40B4-BE49-F238E27FC236}">
                <a16:creationId xmlns:a16="http://schemas.microsoft.com/office/drawing/2014/main" id="{257518F1-49EF-4183-ABE2-3C6FA5E060D5}"/>
              </a:ext>
            </a:extLst>
          </p:cNvPr>
          <p:cNvSpPr/>
          <p:nvPr/>
        </p:nvSpPr>
        <p:spPr>
          <a:xfrm>
            <a:off x="3346955" y="1551300"/>
            <a:ext cx="1003267" cy="353913"/>
          </a:xfrm>
          <a:custGeom>
            <a:avLst/>
            <a:gdLst/>
            <a:ahLst/>
            <a:cxnLst/>
            <a:rect l="l" t="t" r="r" b="b"/>
            <a:pathLst>
              <a:path w="1242695" h="1253489" extrusionOk="0">
                <a:moveTo>
                  <a:pt x="0" y="1253489"/>
                </a:moveTo>
                <a:lnTo>
                  <a:pt x="1242250" y="1253489"/>
                </a:lnTo>
                <a:lnTo>
                  <a:pt x="1242250" y="0"/>
                </a:lnTo>
                <a:lnTo>
                  <a:pt x="0" y="0"/>
                </a:lnTo>
                <a:lnTo>
                  <a:pt x="0" y="1253489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6F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ZTNA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Straight Connector 99">
            <a:extLst>
              <a:ext uri="{FF2B5EF4-FFF2-40B4-BE49-F238E27FC236}">
                <a16:creationId xmlns:a16="http://schemas.microsoft.com/office/drawing/2014/main" id="{7DB76666-9AC2-4776-AC31-E234D72F6D1F}"/>
              </a:ext>
            </a:extLst>
          </p:cNvPr>
          <p:cNvCxnSpPr>
            <a:cxnSpLocks/>
          </p:cNvCxnSpPr>
          <p:nvPr/>
        </p:nvCxnSpPr>
        <p:spPr>
          <a:xfrm>
            <a:off x="3093247" y="1745537"/>
            <a:ext cx="25370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oogle Shape;410;p3">
            <a:extLst>
              <a:ext uri="{FF2B5EF4-FFF2-40B4-BE49-F238E27FC236}">
                <a16:creationId xmlns:a16="http://schemas.microsoft.com/office/drawing/2014/main" id="{A9E13304-2131-4309-9B41-14DB81B93EB3}"/>
              </a:ext>
            </a:extLst>
          </p:cNvPr>
          <p:cNvGrpSpPr/>
          <p:nvPr/>
        </p:nvGrpSpPr>
        <p:grpSpPr>
          <a:xfrm rot="16200000" flipH="1">
            <a:off x="2841364" y="3877684"/>
            <a:ext cx="484729" cy="297776"/>
            <a:chOff x="2362951" y="1823496"/>
            <a:chExt cx="575540" cy="548043"/>
          </a:xfrm>
        </p:grpSpPr>
        <p:sp>
          <p:nvSpPr>
            <p:cNvPr id="37" name="Google Shape;411;p3">
              <a:extLst>
                <a:ext uri="{FF2B5EF4-FFF2-40B4-BE49-F238E27FC236}">
                  <a16:creationId xmlns:a16="http://schemas.microsoft.com/office/drawing/2014/main" id="{7BC3D5BE-FC76-45E3-9C79-8C5441CBB361}"/>
                </a:ext>
              </a:extLst>
            </p:cNvPr>
            <p:cNvSpPr/>
            <p:nvPr/>
          </p:nvSpPr>
          <p:spPr>
            <a:xfrm rot="-5400000" flipH="1">
              <a:off x="2650721" y="1834785"/>
              <a:ext cx="27497" cy="548043"/>
            </a:xfrm>
            <a:custGeom>
              <a:avLst/>
              <a:gdLst/>
              <a:ahLst/>
              <a:cxnLst/>
              <a:rect l="l" t="t" r="r" b="b"/>
              <a:pathLst>
                <a:path w="120000" h="229869" extrusionOk="0">
                  <a:moveTo>
                    <a:pt x="0" y="0"/>
                  </a:moveTo>
                  <a:lnTo>
                    <a:pt x="0" y="229407"/>
                  </a:lnTo>
                </a:path>
              </a:pathLst>
            </a:custGeom>
            <a:noFill/>
            <a:ln w="12700" cap="flat" cmpd="sng">
              <a:solidFill>
                <a:srgbClr val="6F78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12;p3">
              <a:extLst>
                <a:ext uri="{FF2B5EF4-FFF2-40B4-BE49-F238E27FC236}">
                  <a16:creationId xmlns:a16="http://schemas.microsoft.com/office/drawing/2014/main" id="{183A6DAC-2529-4C9A-8259-1669F0E38135}"/>
                </a:ext>
              </a:extLst>
            </p:cNvPr>
            <p:cNvSpPr/>
            <p:nvPr/>
          </p:nvSpPr>
          <p:spPr>
            <a:xfrm flipH="1">
              <a:off x="2362951" y="1823496"/>
              <a:ext cx="27497" cy="548043"/>
            </a:xfrm>
            <a:custGeom>
              <a:avLst/>
              <a:gdLst/>
              <a:ahLst/>
              <a:cxnLst/>
              <a:rect l="l" t="t" r="r" b="b"/>
              <a:pathLst>
                <a:path w="120000" h="229869" extrusionOk="0">
                  <a:moveTo>
                    <a:pt x="0" y="0"/>
                  </a:moveTo>
                  <a:lnTo>
                    <a:pt x="0" y="229407"/>
                  </a:lnTo>
                </a:path>
              </a:pathLst>
            </a:custGeom>
            <a:noFill/>
            <a:ln w="12700" cap="flat" cmpd="sng">
              <a:solidFill>
                <a:srgbClr val="6F78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413;p3">
            <a:extLst>
              <a:ext uri="{FF2B5EF4-FFF2-40B4-BE49-F238E27FC236}">
                <a16:creationId xmlns:a16="http://schemas.microsoft.com/office/drawing/2014/main" id="{83718EE5-28C8-45FE-9CEA-4D6289D5F5C0}"/>
              </a:ext>
            </a:extLst>
          </p:cNvPr>
          <p:cNvSpPr/>
          <p:nvPr/>
        </p:nvSpPr>
        <p:spPr>
          <a:xfrm>
            <a:off x="3336101" y="3830696"/>
            <a:ext cx="1024127" cy="861744"/>
          </a:xfrm>
          <a:custGeom>
            <a:avLst/>
            <a:gdLst/>
            <a:ahLst/>
            <a:cxnLst/>
            <a:rect l="l" t="t" r="r" b="b"/>
            <a:pathLst>
              <a:path w="1242695" h="1253489" extrusionOk="0">
                <a:moveTo>
                  <a:pt x="0" y="1253489"/>
                </a:moveTo>
                <a:lnTo>
                  <a:pt x="1242250" y="1253489"/>
                </a:lnTo>
                <a:lnTo>
                  <a:pt x="1242250" y="0"/>
                </a:lnTo>
                <a:lnTo>
                  <a:pt x="0" y="0"/>
                </a:lnTo>
                <a:lnTo>
                  <a:pt x="0" y="1253489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6F78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Security,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Identity,</a:t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MFA, </a:t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SSO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Straight Connector 104">
            <a:extLst>
              <a:ext uri="{FF2B5EF4-FFF2-40B4-BE49-F238E27FC236}">
                <a16:creationId xmlns:a16="http://schemas.microsoft.com/office/drawing/2014/main" id="{8DD62550-8E09-46F6-A390-682A604F8E0E}"/>
              </a:ext>
            </a:extLst>
          </p:cNvPr>
          <p:cNvCxnSpPr>
            <a:cxnSpLocks/>
          </p:cNvCxnSpPr>
          <p:nvPr/>
        </p:nvCxnSpPr>
        <p:spPr>
          <a:xfrm>
            <a:off x="3082393" y="4261566"/>
            <a:ext cx="25370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62">
            <a:extLst>
              <a:ext uri="{FF2B5EF4-FFF2-40B4-BE49-F238E27FC236}">
                <a16:creationId xmlns:a16="http://schemas.microsoft.com/office/drawing/2014/main" id="{9A1083B5-AF31-4910-B99A-FCFD8AC17587}"/>
              </a:ext>
            </a:extLst>
          </p:cNvPr>
          <p:cNvSpPr/>
          <p:nvPr/>
        </p:nvSpPr>
        <p:spPr>
          <a:xfrm>
            <a:off x="8021092" y="4662986"/>
            <a:ext cx="1024128" cy="745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42" name="Rectangle 63">
            <a:extLst>
              <a:ext uri="{FF2B5EF4-FFF2-40B4-BE49-F238E27FC236}">
                <a16:creationId xmlns:a16="http://schemas.microsoft.com/office/drawing/2014/main" id="{C47E7FC3-B3A9-4675-8180-B1F7C16D862F}"/>
              </a:ext>
            </a:extLst>
          </p:cNvPr>
          <p:cNvSpPr/>
          <p:nvPr/>
        </p:nvSpPr>
        <p:spPr>
          <a:xfrm>
            <a:off x="8021092" y="3883020"/>
            <a:ext cx="1024128" cy="745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Automation</a:t>
            </a:r>
          </a:p>
        </p:txBody>
      </p:sp>
      <p:sp>
        <p:nvSpPr>
          <p:cNvPr id="43" name="Rectangle 64">
            <a:extLst>
              <a:ext uri="{FF2B5EF4-FFF2-40B4-BE49-F238E27FC236}">
                <a16:creationId xmlns:a16="http://schemas.microsoft.com/office/drawing/2014/main" id="{6D530CA7-10CA-4E5F-909C-5F7B73DC1D08}"/>
              </a:ext>
            </a:extLst>
          </p:cNvPr>
          <p:cNvSpPr/>
          <p:nvPr/>
        </p:nvSpPr>
        <p:spPr>
          <a:xfrm>
            <a:off x="8021092" y="3082099"/>
            <a:ext cx="1024128" cy="745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44" name="Rectangle 65">
            <a:extLst>
              <a:ext uri="{FF2B5EF4-FFF2-40B4-BE49-F238E27FC236}">
                <a16:creationId xmlns:a16="http://schemas.microsoft.com/office/drawing/2014/main" id="{F7A6897F-B2CF-424B-BB4D-CED45047BD1F}"/>
              </a:ext>
            </a:extLst>
          </p:cNvPr>
          <p:cNvSpPr/>
          <p:nvPr/>
        </p:nvSpPr>
        <p:spPr>
          <a:xfrm>
            <a:off x="8029632" y="2277488"/>
            <a:ext cx="1024128" cy="745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ITIL Processes</a:t>
            </a:r>
          </a:p>
        </p:txBody>
      </p:sp>
      <p:sp>
        <p:nvSpPr>
          <p:cNvPr id="45" name="Rectangle 67">
            <a:extLst>
              <a:ext uri="{FF2B5EF4-FFF2-40B4-BE49-F238E27FC236}">
                <a16:creationId xmlns:a16="http://schemas.microsoft.com/office/drawing/2014/main" id="{6F359DDF-8995-4BAA-9760-3095C94AFD4F}"/>
              </a:ext>
            </a:extLst>
          </p:cNvPr>
          <p:cNvSpPr/>
          <p:nvPr/>
        </p:nvSpPr>
        <p:spPr>
          <a:xfrm>
            <a:off x="9084714" y="3082099"/>
            <a:ext cx="1476813" cy="745078"/>
          </a:xfrm>
          <a:prstGeom prst="rect">
            <a:avLst/>
          </a:prstGeom>
          <a:solidFill>
            <a:schemeClr val="bg1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Remote Support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Device Lifecycle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Chat / Voice</a:t>
            </a:r>
          </a:p>
        </p:txBody>
      </p:sp>
      <p:sp>
        <p:nvSpPr>
          <p:cNvPr id="46" name="Rectangle 73">
            <a:extLst>
              <a:ext uri="{FF2B5EF4-FFF2-40B4-BE49-F238E27FC236}">
                <a16:creationId xmlns:a16="http://schemas.microsoft.com/office/drawing/2014/main" id="{CF0223AE-5A21-4CB4-8799-BBD8AC9FAF8F}"/>
              </a:ext>
            </a:extLst>
          </p:cNvPr>
          <p:cNvSpPr/>
          <p:nvPr/>
        </p:nvSpPr>
        <p:spPr>
          <a:xfrm>
            <a:off x="3327790" y="3300710"/>
            <a:ext cx="1024128" cy="4555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VPN Concentrator</a:t>
            </a:r>
          </a:p>
        </p:txBody>
      </p:sp>
      <p:cxnSp>
        <p:nvCxnSpPr>
          <p:cNvPr id="47" name="Straight Connector 75">
            <a:extLst>
              <a:ext uri="{FF2B5EF4-FFF2-40B4-BE49-F238E27FC236}">
                <a16:creationId xmlns:a16="http://schemas.microsoft.com/office/drawing/2014/main" id="{940BD885-18AA-4293-B1C8-AD15789435FB}"/>
              </a:ext>
            </a:extLst>
          </p:cNvPr>
          <p:cNvCxnSpPr>
            <a:cxnSpLocks/>
          </p:cNvCxnSpPr>
          <p:nvPr/>
        </p:nvCxnSpPr>
        <p:spPr>
          <a:xfrm>
            <a:off x="4661983" y="4859277"/>
            <a:ext cx="1548463" cy="12820"/>
          </a:xfrm>
          <a:prstGeom prst="line">
            <a:avLst/>
          </a:prstGeom>
          <a:ln w="19050">
            <a:solidFill>
              <a:srgbClr val="FF5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76">
            <a:extLst>
              <a:ext uri="{FF2B5EF4-FFF2-40B4-BE49-F238E27FC236}">
                <a16:creationId xmlns:a16="http://schemas.microsoft.com/office/drawing/2014/main" id="{E75D8C53-20AC-41D0-9C03-9573B1808FE4}"/>
              </a:ext>
            </a:extLst>
          </p:cNvPr>
          <p:cNvCxnSpPr>
            <a:cxnSpLocks/>
          </p:cNvCxnSpPr>
          <p:nvPr/>
        </p:nvCxnSpPr>
        <p:spPr>
          <a:xfrm flipH="1">
            <a:off x="4661983" y="3528463"/>
            <a:ext cx="7215" cy="1846267"/>
          </a:xfrm>
          <a:prstGeom prst="line">
            <a:avLst/>
          </a:prstGeom>
          <a:ln w="19050">
            <a:solidFill>
              <a:srgbClr val="FF5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78">
            <a:extLst>
              <a:ext uri="{FF2B5EF4-FFF2-40B4-BE49-F238E27FC236}">
                <a16:creationId xmlns:a16="http://schemas.microsoft.com/office/drawing/2014/main" id="{EA92B429-53BA-4CCA-A27A-38E80A1C857D}"/>
              </a:ext>
            </a:extLst>
          </p:cNvPr>
          <p:cNvCxnSpPr>
            <a:cxnSpLocks/>
          </p:cNvCxnSpPr>
          <p:nvPr/>
        </p:nvCxnSpPr>
        <p:spPr>
          <a:xfrm>
            <a:off x="4661983" y="5377639"/>
            <a:ext cx="577705" cy="36"/>
          </a:xfrm>
          <a:prstGeom prst="line">
            <a:avLst/>
          </a:prstGeom>
          <a:ln w="19050">
            <a:solidFill>
              <a:srgbClr val="FF5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81">
            <a:extLst>
              <a:ext uri="{FF2B5EF4-FFF2-40B4-BE49-F238E27FC236}">
                <a16:creationId xmlns:a16="http://schemas.microsoft.com/office/drawing/2014/main" id="{211B88F7-31B3-4391-8B9E-F8248C44E30A}"/>
              </a:ext>
            </a:extLst>
          </p:cNvPr>
          <p:cNvCxnSpPr>
            <a:cxnSpLocks/>
          </p:cNvCxnSpPr>
          <p:nvPr/>
        </p:nvCxnSpPr>
        <p:spPr>
          <a:xfrm flipV="1">
            <a:off x="4360796" y="3528463"/>
            <a:ext cx="300661" cy="1"/>
          </a:xfrm>
          <a:prstGeom prst="line">
            <a:avLst/>
          </a:prstGeom>
          <a:ln w="19050">
            <a:solidFill>
              <a:srgbClr val="FF5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90">
            <a:extLst>
              <a:ext uri="{FF2B5EF4-FFF2-40B4-BE49-F238E27FC236}">
                <a16:creationId xmlns:a16="http://schemas.microsoft.com/office/drawing/2014/main" id="{E95B98A6-8C6A-4A7F-9632-B14E0057AC2C}"/>
              </a:ext>
            </a:extLst>
          </p:cNvPr>
          <p:cNvCxnSpPr>
            <a:cxnSpLocks/>
          </p:cNvCxnSpPr>
          <p:nvPr/>
        </p:nvCxnSpPr>
        <p:spPr>
          <a:xfrm flipH="1">
            <a:off x="6043967" y="3043226"/>
            <a:ext cx="332957" cy="0"/>
          </a:xfrm>
          <a:prstGeom prst="line">
            <a:avLst/>
          </a:prstGeom>
          <a:ln w="19050">
            <a:solidFill>
              <a:srgbClr val="00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91">
            <a:extLst>
              <a:ext uri="{FF2B5EF4-FFF2-40B4-BE49-F238E27FC236}">
                <a16:creationId xmlns:a16="http://schemas.microsoft.com/office/drawing/2014/main" id="{F1275AB6-0167-429F-945B-E9226255EFFA}"/>
              </a:ext>
            </a:extLst>
          </p:cNvPr>
          <p:cNvCxnSpPr>
            <a:cxnSpLocks/>
          </p:cNvCxnSpPr>
          <p:nvPr/>
        </p:nvCxnSpPr>
        <p:spPr>
          <a:xfrm flipH="1">
            <a:off x="6002717" y="4065194"/>
            <a:ext cx="332957" cy="0"/>
          </a:xfrm>
          <a:prstGeom prst="line">
            <a:avLst/>
          </a:prstGeom>
          <a:ln w="19050">
            <a:solidFill>
              <a:srgbClr val="009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0">
            <a:extLst>
              <a:ext uri="{FF2B5EF4-FFF2-40B4-BE49-F238E27FC236}">
                <a16:creationId xmlns:a16="http://schemas.microsoft.com/office/drawing/2014/main" id="{4327B07E-DE62-4ABF-91D6-9C17D2E8592C}"/>
              </a:ext>
            </a:extLst>
          </p:cNvPr>
          <p:cNvSpPr/>
          <p:nvPr/>
        </p:nvSpPr>
        <p:spPr>
          <a:xfrm>
            <a:off x="6210446" y="2846260"/>
            <a:ext cx="1024129" cy="30647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On-premises apps and data</a:t>
            </a: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098B267E-1A1C-464B-BFCD-BA51F233694A}"/>
              </a:ext>
            </a:extLst>
          </p:cNvPr>
          <p:cNvSpPr/>
          <p:nvPr/>
        </p:nvSpPr>
        <p:spPr>
          <a:xfrm>
            <a:off x="7651454" y="1478837"/>
            <a:ext cx="3692911" cy="4485413"/>
          </a:xfrm>
          <a:prstGeom prst="rect">
            <a:avLst/>
          </a:prstGeom>
          <a:noFill/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dirty="0">
                <a:solidFill>
                  <a:schemeClr val="tx1"/>
                </a:solidFill>
              </a:rPr>
              <a:t>Operational Services and Technologies</a:t>
            </a:r>
          </a:p>
        </p:txBody>
      </p:sp>
      <p:cxnSp>
        <p:nvCxnSpPr>
          <p:cNvPr id="55" name="Connector: Elbow 51">
            <a:extLst>
              <a:ext uri="{FF2B5EF4-FFF2-40B4-BE49-F238E27FC236}">
                <a16:creationId xmlns:a16="http://schemas.microsoft.com/office/drawing/2014/main" id="{B5BB1155-D329-42BA-B027-7D0FF869BDC2}"/>
              </a:ext>
            </a:extLst>
          </p:cNvPr>
          <p:cNvCxnSpPr>
            <a:cxnSpLocks/>
            <a:stCxn id="10" idx="3"/>
            <a:endCxn id="54" idx="1"/>
          </p:cNvCxnSpPr>
          <p:nvPr/>
        </p:nvCxnSpPr>
        <p:spPr>
          <a:xfrm>
            <a:off x="5873344" y="518605"/>
            <a:ext cx="1778110" cy="3202939"/>
          </a:xfrm>
          <a:prstGeom prst="bentConnector3">
            <a:avLst>
              <a:gd name="adj1" fmla="val 88691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4">
            <a:extLst>
              <a:ext uri="{FF2B5EF4-FFF2-40B4-BE49-F238E27FC236}">
                <a16:creationId xmlns:a16="http://schemas.microsoft.com/office/drawing/2014/main" id="{366DD1AF-273A-486C-9406-F0A7A4AEEBD5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 flipV="1">
            <a:off x="7234575" y="3721544"/>
            <a:ext cx="416879" cy="657099"/>
          </a:xfrm>
          <a:prstGeom prst="bentConnector3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11">
            <a:extLst>
              <a:ext uri="{FF2B5EF4-FFF2-40B4-BE49-F238E27FC236}">
                <a16:creationId xmlns:a16="http://schemas.microsoft.com/office/drawing/2014/main" id="{63BD19AF-4CA3-430F-A8AF-8BF79B05BD58}"/>
              </a:ext>
            </a:extLst>
          </p:cNvPr>
          <p:cNvSpPr/>
          <p:nvPr/>
        </p:nvSpPr>
        <p:spPr>
          <a:xfrm>
            <a:off x="9084714" y="4647491"/>
            <a:ext cx="1476813" cy="745078"/>
          </a:xfrm>
          <a:prstGeom prst="rect">
            <a:avLst/>
          </a:prstGeom>
          <a:solidFill>
            <a:schemeClr val="bg1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Pro-active</a:t>
            </a:r>
          </a:p>
        </p:txBody>
      </p:sp>
      <p:sp>
        <p:nvSpPr>
          <p:cNvPr id="58" name="Rectangle 112">
            <a:extLst>
              <a:ext uri="{FF2B5EF4-FFF2-40B4-BE49-F238E27FC236}">
                <a16:creationId xmlns:a16="http://schemas.microsoft.com/office/drawing/2014/main" id="{FAAB82E6-46CA-479E-B412-24B812F34591}"/>
              </a:ext>
            </a:extLst>
          </p:cNvPr>
          <p:cNvSpPr/>
          <p:nvPr/>
        </p:nvSpPr>
        <p:spPr>
          <a:xfrm>
            <a:off x="9085696" y="3864795"/>
            <a:ext cx="1476813" cy="745078"/>
          </a:xfrm>
          <a:prstGeom prst="rect">
            <a:avLst/>
          </a:prstGeom>
          <a:solidFill>
            <a:schemeClr val="bg1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Self-service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Self-heal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9E2D7458-E938-4DA5-96E5-12F5B255E250}"/>
              </a:ext>
            </a:extLst>
          </p:cNvPr>
          <p:cNvSpPr/>
          <p:nvPr/>
        </p:nvSpPr>
        <p:spPr>
          <a:xfrm>
            <a:off x="9093255" y="2283817"/>
            <a:ext cx="1476813" cy="745078"/>
          </a:xfrm>
          <a:prstGeom prst="rect">
            <a:avLst/>
          </a:prstGeom>
          <a:solidFill>
            <a:schemeClr val="bg1"/>
          </a:solidFill>
          <a:ln>
            <a:solidFill>
              <a:srgbClr val="002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Optimised asset mgmt. etc.</a:t>
            </a:r>
          </a:p>
        </p:txBody>
      </p:sp>
      <p:sp>
        <p:nvSpPr>
          <p:cNvPr id="60" name="TextBox 114">
            <a:extLst>
              <a:ext uri="{FF2B5EF4-FFF2-40B4-BE49-F238E27FC236}">
                <a16:creationId xmlns:a16="http://schemas.microsoft.com/office/drawing/2014/main" id="{2CF04C58-5828-4477-BC44-6ED0C35E0DC1}"/>
              </a:ext>
            </a:extLst>
          </p:cNvPr>
          <p:cNvSpPr txBox="1"/>
          <p:nvPr/>
        </p:nvSpPr>
        <p:spPr>
          <a:xfrm>
            <a:off x="1216037" y="4859277"/>
            <a:ext cx="1789678" cy="430887"/>
          </a:xfrm>
          <a:prstGeom prst="rect">
            <a:avLst/>
          </a:prstGeom>
          <a:noFill/>
        </p:spPr>
        <p:txBody>
          <a:bodyPr wrap="square" lIns="91440" rtlCol="0" anchor="ctr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100" dirty="0"/>
              <a:t> Un-Managed </a:t>
            </a:r>
          </a:p>
          <a:p>
            <a:r>
              <a:rPr lang="en-US" sz="1100" dirty="0"/>
              <a:t>Endpoints</a:t>
            </a:r>
          </a:p>
        </p:txBody>
      </p:sp>
      <p:pic>
        <p:nvPicPr>
          <p:cNvPr id="61" name="Picture 117">
            <a:extLst>
              <a:ext uri="{FF2B5EF4-FFF2-40B4-BE49-F238E27FC236}">
                <a16:creationId xmlns:a16="http://schemas.microsoft.com/office/drawing/2014/main" id="{0E6F10B4-3002-4C52-9127-500106D985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80" y="4424351"/>
            <a:ext cx="415018" cy="381000"/>
          </a:xfrm>
          <a:prstGeom prst="rect">
            <a:avLst/>
          </a:prstGeom>
        </p:spPr>
      </p:pic>
      <p:pic>
        <p:nvPicPr>
          <p:cNvPr id="62" name="Picture 119">
            <a:extLst>
              <a:ext uri="{FF2B5EF4-FFF2-40B4-BE49-F238E27FC236}">
                <a16:creationId xmlns:a16="http://schemas.microsoft.com/office/drawing/2014/main" id="{2B568219-B304-4A53-85F9-80BBF9506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26" y="4394617"/>
            <a:ext cx="571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8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A90381-1BE7-4E66-BB40-58753081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Organisatie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en</a:t>
            </a:r>
            <a:r>
              <a:rPr lang="en-US" sz="6000" dirty="0">
                <a:solidFill>
                  <a:srgbClr val="FFFFFF"/>
                </a:solidFill>
              </a:rPr>
              <a:t> Support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B767C-7A52-4A20-9192-5704B3BF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Survey showing responses to the question “Q: If you had an issue with the digital technology you use for work, how would you prefer to solve it?”">
            <a:extLst>
              <a:ext uri="{FF2B5EF4-FFF2-40B4-BE49-F238E27FC236}">
                <a16:creationId xmlns:a16="http://schemas.microsoft.com/office/drawing/2014/main" id="{A01A4D6B-DC08-459E-B832-8001D170D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8" y="609600"/>
            <a:ext cx="8666304" cy="50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9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A083A-2BD6-4CF3-B6AA-5CC8F655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4" descr="DEM Spans From Supporting Applications to End-User Experience">
            <a:extLst>
              <a:ext uri="{FF2B5EF4-FFF2-40B4-BE49-F238E27FC236}">
                <a16:creationId xmlns:a16="http://schemas.microsoft.com/office/drawing/2014/main" id="{252A9BB4-3E06-48F0-8AEA-56CF78F2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12" y="1133175"/>
            <a:ext cx="6141220" cy="49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Title 5">
            <a:extLst>
              <a:ext uri="{FF2B5EF4-FFF2-40B4-BE49-F238E27FC236}">
                <a16:creationId xmlns:a16="http://schemas.microsoft.com/office/drawing/2014/main" id="{A22B3B7C-1F7D-48A7-A0C8-9BCAC7BBD00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err="1"/>
              <a:t>Stof</a:t>
            </a:r>
            <a:r>
              <a:rPr lang="en-US" dirty="0"/>
              <a:t> tot </a:t>
            </a:r>
            <a:r>
              <a:rPr lang="en-US" dirty="0" err="1"/>
              <a:t>nadenken</a:t>
            </a:r>
            <a:r>
              <a:rPr lang="en-US" dirty="0"/>
              <a:t>: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CA631A5-704D-4B36-8AD4-F650917D2682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People</a:t>
            </a:r>
          </a:p>
          <a:p>
            <a:pPr lvl="1"/>
            <a:r>
              <a:rPr lang="en-US" dirty="0"/>
              <a:t>Experiences</a:t>
            </a:r>
          </a:p>
          <a:p>
            <a:pPr lvl="1"/>
            <a:r>
              <a:rPr lang="en-US" dirty="0"/>
              <a:t>Digital Dexterity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Sentiment</a:t>
            </a:r>
          </a:p>
          <a:p>
            <a:pPr lvl="1"/>
            <a:r>
              <a:rPr lang="en-US" dirty="0"/>
              <a:t>Adoption</a:t>
            </a:r>
          </a:p>
          <a:p>
            <a:pPr lvl="1"/>
            <a:r>
              <a:rPr lang="en-US" dirty="0"/>
              <a:t>BYO</a:t>
            </a:r>
          </a:p>
          <a:p>
            <a:pPr lvl="2"/>
            <a:r>
              <a:rPr lang="en-US" dirty="0"/>
              <a:t>App</a:t>
            </a:r>
          </a:p>
          <a:p>
            <a:pPr lvl="2"/>
            <a:r>
              <a:rPr lang="en-US" dirty="0"/>
              <a:t>Device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5133AA-46E3-4AFF-9A47-E67065990977}"/>
              </a:ext>
            </a:extLst>
          </p:cNvPr>
          <p:cNvSpPr txBox="1">
            <a:spLocks/>
          </p:cNvSpPr>
          <p:nvPr/>
        </p:nvSpPr>
        <p:spPr>
          <a:xfrm>
            <a:off x="3100750" y="1527048"/>
            <a:ext cx="3337560" cy="4462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Technology</a:t>
            </a:r>
          </a:p>
          <a:p>
            <a:pPr lvl="1"/>
            <a:r>
              <a:rPr lang="en-GB" dirty="0"/>
              <a:t>Connectivity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Identity (open infra)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Security (MFA/Data </a:t>
            </a:r>
            <a:r>
              <a:rPr lang="en-GB" dirty="0" err="1">
                <a:solidFill>
                  <a:srgbClr val="FF0000"/>
                </a:solidFill>
              </a:rPr>
              <a:t>Retentie</a:t>
            </a:r>
            <a:r>
              <a:rPr lang="en-GB" dirty="0">
                <a:solidFill>
                  <a:srgbClr val="FF0000"/>
                </a:solidFill>
              </a:rPr>
              <a:t>/Cond Access/Patch)</a:t>
            </a:r>
          </a:p>
          <a:p>
            <a:pPr lvl="1"/>
            <a:r>
              <a:rPr lang="en-GB" dirty="0"/>
              <a:t>Flexibility</a:t>
            </a:r>
          </a:p>
          <a:p>
            <a:pPr lvl="1"/>
            <a:r>
              <a:rPr lang="en-GB" dirty="0"/>
              <a:t>Personalization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Automation(Life Cycle Management)</a:t>
            </a:r>
          </a:p>
          <a:p>
            <a:pPr lvl="1"/>
            <a:r>
              <a:rPr lang="en-GB" dirty="0"/>
              <a:t>Cloud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9C4D3C-5155-4B9D-A6B9-AB9EF8160788}"/>
              </a:ext>
            </a:extLst>
          </p:cNvPr>
          <p:cNvSpPr txBox="1">
            <a:spLocks/>
          </p:cNvSpPr>
          <p:nvPr/>
        </p:nvSpPr>
        <p:spPr>
          <a:xfrm>
            <a:off x="5744300" y="1527048"/>
            <a:ext cx="3337560" cy="4462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Organization &amp; Support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Insights (</a:t>
            </a:r>
            <a:r>
              <a:rPr lang="en-GB" dirty="0" err="1">
                <a:solidFill>
                  <a:srgbClr val="FF0000"/>
                </a:solidFill>
              </a:rPr>
              <a:t>Keten</a:t>
            </a:r>
            <a:r>
              <a:rPr lang="en-GB" dirty="0">
                <a:solidFill>
                  <a:srgbClr val="FF0000"/>
                </a:solidFill>
              </a:rPr>
              <a:t> monitoring)</a:t>
            </a:r>
          </a:p>
          <a:p>
            <a:pPr lvl="1"/>
            <a:r>
              <a:rPr lang="en-GB" dirty="0"/>
              <a:t>Pro-Active</a:t>
            </a:r>
          </a:p>
          <a:p>
            <a:pPr lvl="1"/>
            <a:r>
              <a:rPr lang="en-GB" dirty="0"/>
              <a:t>Remote First</a:t>
            </a:r>
          </a:p>
        </p:txBody>
      </p:sp>
    </p:spTree>
    <p:extLst>
      <p:ext uri="{BB962C8B-B14F-4D97-AF65-F5344CB8AC3E}">
        <p14:creationId xmlns:p14="http://schemas.microsoft.com/office/powerpoint/2010/main" val="24801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BA7D879-236F-4758-B478-E6BB2E4E3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7B36AF6-5CD5-4347-85B9-7BE175A0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 b="1"/>
              <a:t>Doel van de </a:t>
            </a:r>
            <a:r>
              <a:rPr lang="en-US" sz="3300" b="1" err="1"/>
              <a:t>digitale</a:t>
            </a:r>
            <a:r>
              <a:rPr lang="en-US" sz="3300" b="1"/>
              <a:t> </a:t>
            </a:r>
            <a:r>
              <a:rPr lang="en-US" sz="3300" b="1" err="1"/>
              <a:t>werkplek</a:t>
            </a:r>
            <a:r>
              <a:rPr lang="en-US" sz="3300" b="1"/>
              <a:t> </a:t>
            </a:r>
            <a:endParaRPr lang="nl-NL" sz="33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463C0F-18F2-4356-B861-E965EDDB0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 err="1"/>
              <a:t>Gebruikers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toegang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tot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informatiebronnen</a:t>
            </a:r>
            <a:r>
              <a:rPr lang="en-US" dirty="0"/>
              <a:t> (data)</a:t>
            </a:r>
          </a:p>
          <a:p>
            <a:r>
              <a:rPr lang="en-US" dirty="0"/>
              <a:t>Platform/</a:t>
            </a:r>
            <a:r>
              <a:rPr lang="en-US" dirty="0" err="1"/>
              <a:t>toegang</a:t>
            </a:r>
            <a:r>
              <a:rPr lang="en-US" dirty="0"/>
              <a:t> tot </a:t>
            </a:r>
            <a:r>
              <a:rPr lang="en-US" dirty="0" err="1"/>
              <a:t>applicaties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Daarmee</a:t>
            </a:r>
            <a:r>
              <a:rPr lang="en-US" dirty="0"/>
              <a:t> </a:t>
            </a:r>
            <a:r>
              <a:rPr lang="en-US" dirty="0" err="1"/>
              <a:t>gebruikers</a:t>
            </a:r>
            <a:r>
              <a:rPr lang="en-US" dirty="0"/>
              <a:t> </a:t>
            </a:r>
            <a:r>
              <a:rPr lang="en-US" dirty="0" err="1"/>
              <a:t>optimaal</a:t>
            </a:r>
            <a:r>
              <a:rPr lang="en-US" dirty="0"/>
              <a:t> </a:t>
            </a:r>
            <a:r>
              <a:rPr lang="en-US" dirty="0" err="1"/>
              <a:t>faciliteren</a:t>
            </a:r>
            <a:r>
              <a:rPr lang="en-US" dirty="0"/>
              <a:t> in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werkzaamheden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29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un, Gadgets, Girl, Hair, Model, Technology">
            <a:extLst>
              <a:ext uri="{FF2B5EF4-FFF2-40B4-BE49-F238E27FC236}">
                <a16:creationId xmlns:a16="http://schemas.microsoft.com/office/drawing/2014/main" id="{1DB1548B-292F-445E-87C0-49B4B6AD4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5313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6F9374-9D72-4413-9B40-97FF7466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een visie te vormen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01A28-B429-4079-B38D-A7EFF4E02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D0F4B5-A365-4061-84CE-1E83C3E35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573151"/>
              </p:ext>
            </p:extLst>
          </p:nvPr>
        </p:nvGraphicFramePr>
        <p:xfrm>
          <a:off x="-1752973" y="1280787"/>
          <a:ext cx="15936686" cy="398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28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Title 5">
            <a:extLst>
              <a:ext uri="{FF2B5EF4-FFF2-40B4-BE49-F238E27FC236}">
                <a16:creationId xmlns:a16="http://schemas.microsoft.com/office/drawing/2014/main" id="{A22B3B7C-1F7D-48A7-A0C8-9BCAC7BBD007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Additional Considerations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CA631A5-704D-4B36-8AD4-F650917D2682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People</a:t>
            </a:r>
          </a:p>
          <a:p>
            <a:pPr lvl="1"/>
            <a:r>
              <a:rPr lang="en-US" dirty="0"/>
              <a:t>Experiences</a:t>
            </a:r>
          </a:p>
          <a:p>
            <a:pPr lvl="1"/>
            <a:r>
              <a:rPr lang="en-US" dirty="0"/>
              <a:t>Digital Dexterity</a:t>
            </a:r>
          </a:p>
          <a:p>
            <a:pPr lvl="1"/>
            <a:r>
              <a:rPr lang="en-US" dirty="0"/>
              <a:t>Productivity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Sentiment</a:t>
            </a:r>
          </a:p>
          <a:p>
            <a:pPr lvl="1"/>
            <a:r>
              <a:rPr lang="en-US" dirty="0"/>
              <a:t>Adoption</a:t>
            </a:r>
          </a:p>
          <a:p>
            <a:pPr lvl="1"/>
            <a:r>
              <a:rPr lang="en-US" dirty="0"/>
              <a:t>BYO</a:t>
            </a:r>
          </a:p>
          <a:p>
            <a:pPr lvl="2"/>
            <a:r>
              <a:rPr lang="en-US" dirty="0"/>
              <a:t>App</a:t>
            </a:r>
          </a:p>
          <a:p>
            <a:pPr lvl="2"/>
            <a:r>
              <a:rPr lang="en-US" dirty="0"/>
              <a:t>Device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5133AA-46E3-4AFF-9A47-E67065990977}"/>
              </a:ext>
            </a:extLst>
          </p:cNvPr>
          <p:cNvSpPr txBox="1">
            <a:spLocks/>
          </p:cNvSpPr>
          <p:nvPr/>
        </p:nvSpPr>
        <p:spPr>
          <a:xfrm>
            <a:off x="3100750" y="1527048"/>
            <a:ext cx="3337560" cy="4462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Technology</a:t>
            </a:r>
          </a:p>
          <a:p>
            <a:pPr lvl="1"/>
            <a:r>
              <a:rPr lang="en-GB" dirty="0"/>
              <a:t>Connectivity</a:t>
            </a:r>
          </a:p>
          <a:p>
            <a:pPr lvl="1"/>
            <a:r>
              <a:rPr lang="en-GB" dirty="0"/>
              <a:t>Identity</a:t>
            </a:r>
          </a:p>
          <a:p>
            <a:pPr lvl="1"/>
            <a:r>
              <a:rPr lang="en-GB" dirty="0"/>
              <a:t>Security</a:t>
            </a:r>
          </a:p>
          <a:p>
            <a:pPr lvl="1"/>
            <a:r>
              <a:rPr lang="en-GB" dirty="0"/>
              <a:t>Flexibility</a:t>
            </a:r>
          </a:p>
          <a:p>
            <a:pPr lvl="1"/>
            <a:r>
              <a:rPr lang="en-GB" dirty="0"/>
              <a:t>Personalization</a:t>
            </a:r>
          </a:p>
          <a:p>
            <a:pPr lvl="1"/>
            <a:r>
              <a:rPr lang="en-GB" dirty="0"/>
              <a:t>Automation</a:t>
            </a:r>
          </a:p>
          <a:p>
            <a:pPr lvl="1"/>
            <a:r>
              <a:rPr lang="en-GB" dirty="0"/>
              <a:t>Cloud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9C4D3C-5155-4B9D-A6B9-AB9EF8160788}"/>
              </a:ext>
            </a:extLst>
          </p:cNvPr>
          <p:cNvSpPr txBox="1">
            <a:spLocks/>
          </p:cNvSpPr>
          <p:nvPr/>
        </p:nvSpPr>
        <p:spPr>
          <a:xfrm>
            <a:off x="5744300" y="1527048"/>
            <a:ext cx="3337560" cy="4462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Organization &amp; Support</a:t>
            </a:r>
          </a:p>
          <a:p>
            <a:pPr lvl="1"/>
            <a:r>
              <a:rPr lang="en-GB" dirty="0"/>
              <a:t>Insights</a:t>
            </a:r>
          </a:p>
          <a:p>
            <a:pPr lvl="1"/>
            <a:r>
              <a:rPr lang="en-GB" dirty="0"/>
              <a:t>Pro-Active</a:t>
            </a:r>
          </a:p>
          <a:p>
            <a:pPr lvl="1"/>
            <a:r>
              <a:rPr lang="en-GB" dirty="0"/>
              <a:t>Remote First</a:t>
            </a:r>
          </a:p>
        </p:txBody>
      </p:sp>
    </p:spTree>
    <p:extLst>
      <p:ext uri="{BB962C8B-B14F-4D97-AF65-F5344CB8AC3E}">
        <p14:creationId xmlns:p14="http://schemas.microsoft.com/office/powerpoint/2010/main" val="2007403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A90381-1BE7-4E66-BB40-58753081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De </a:t>
            </a:r>
            <a:r>
              <a:rPr lang="en-US" sz="6000" dirty="0" err="1">
                <a:solidFill>
                  <a:srgbClr val="FFFFFF"/>
                </a:solidFill>
              </a:rPr>
              <a:t>Gebruiker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36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83108D-9E67-4641-8E6A-2C56794E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11274552" cy="45123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Gebruikers</a:t>
            </a:r>
            <a:endParaRPr lang="en-GB" dirty="0"/>
          </a:p>
        </p:txBody>
      </p:sp>
      <p:pic>
        <p:nvPicPr>
          <p:cNvPr id="4" name="Picture 2" descr="Current Versus New Ways of Work">
            <a:extLst>
              <a:ext uri="{FF2B5EF4-FFF2-40B4-BE49-F238E27FC236}">
                <a16:creationId xmlns:a16="http://schemas.microsoft.com/office/drawing/2014/main" id="{ABD8851C-0656-4CA3-8868-3E72FA23EF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94" y="950002"/>
            <a:ext cx="8563828" cy="52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729DB9D-DAAC-4E10-86A4-392B0ACA2A87}"/>
              </a:ext>
            </a:extLst>
          </p:cNvPr>
          <p:cNvSpPr/>
          <p:nvPr/>
        </p:nvSpPr>
        <p:spPr>
          <a:xfrm>
            <a:off x="3281208" y="635755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3"/>
              </a:rPr>
              <a:t>Measure Workforce Digital Dexterity to Optimize Digital Workplace Outcomes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6462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A90381-1BE7-4E66-BB40-58753081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Technologien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5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91744B1-2751-4B4D-A24B-56E1DEE8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860" y="85268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Technologie</a:t>
            </a:r>
            <a:endParaRPr lang="en-US" sz="4800" dirty="0"/>
          </a:p>
        </p:txBody>
      </p:sp>
      <p:pic>
        <p:nvPicPr>
          <p:cNvPr id="4" name="Tijdelijke aanduiding voor inhoud 3" descr="cid:image006.png@01D50B28.202C28E0">
            <a:extLst>
              <a:ext uri="{FF2B5EF4-FFF2-40B4-BE49-F238E27FC236}">
                <a16:creationId xmlns:a16="http://schemas.microsoft.com/office/drawing/2014/main" id="{622F44F9-2B56-497E-A0A5-62E28FB3EC1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5"/>
          <a:stretch>
            <a:fillRect/>
          </a:stretch>
        </p:blipFill>
        <p:spPr bwMode="auto">
          <a:xfrm>
            <a:off x="698867" y="2161145"/>
            <a:ext cx="8288033" cy="36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3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31CF9-BA22-4553-BC95-D5068E5E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Visie op </a:t>
            </a:r>
            <a:r>
              <a:rPr lang="nl-NL" dirty="0" err="1"/>
              <a:t>technology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C1583-B509-47F8-9018-5C4CB37A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000000"/>
                </a:solidFill>
                <a:latin typeface="Lucida Sans"/>
              </a:rPr>
              <a:t>Om een visie te ontwikkelen van de toekomstige werkplek van &lt;company&gt; is het van belang rekening te houden met ontwikkelingen binnen IT domein. </a:t>
            </a:r>
          </a:p>
          <a:p>
            <a:pPr marL="685800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00000"/>
                </a:solidFill>
                <a:latin typeface="Lucida Sans"/>
              </a:rPr>
              <a:t>Wat houdt de ontwikkeling in</a:t>
            </a:r>
          </a:p>
          <a:p>
            <a:pPr marL="685800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00000"/>
                </a:solidFill>
                <a:latin typeface="Lucida Sans"/>
              </a:rPr>
              <a:t>wat de impact op de gebruiker</a:t>
            </a:r>
          </a:p>
          <a:p>
            <a:pPr marL="685800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rgbClr val="000000"/>
                </a:solidFill>
                <a:latin typeface="Lucida Sans"/>
              </a:rPr>
              <a:t>Wat is de impact op de werkplek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000000"/>
                </a:solidFill>
                <a:latin typeface="Lucida Sans"/>
              </a:rPr>
              <a:t>Tot slot worden de ontwikkelingen samengevat en de impact op medewerker samengevat a.d.h.v. de werkstijlen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5176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2648E3E0CFF468832DDFE192C0761" ma:contentTypeVersion="10" ma:contentTypeDescription="Een nieuw document maken." ma:contentTypeScope="" ma:versionID="52f46dc26311ecacd3a548b179685110">
  <xsd:schema xmlns:xsd="http://www.w3.org/2001/XMLSchema" xmlns:xs="http://www.w3.org/2001/XMLSchema" xmlns:p="http://schemas.microsoft.com/office/2006/metadata/properties" xmlns:ns2="519edfc4-d7a0-4480-9b30-1f723f7a942d" xmlns:ns3="faef0f12-d35f-444c-adf2-b5b7a31bb8c4" targetNamespace="http://schemas.microsoft.com/office/2006/metadata/properties" ma:root="true" ma:fieldsID="b236f425c02a793578dd90da1a966b13" ns2:_="" ns3:_="">
    <xsd:import namespace="519edfc4-d7a0-4480-9b30-1f723f7a942d"/>
    <xsd:import namespace="faef0f12-d35f-444c-adf2-b5b7a31bb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edfc4-d7a0-4480-9b30-1f723f7a9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f0f12-d35f-444c-adf2-b5b7a31bb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5B3069-1F49-447C-833B-24A07E0A30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7BD95-45A0-4D7E-A09F-C374BEC6D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edfc4-d7a0-4480-9b30-1f723f7a942d"/>
    <ds:schemaRef ds:uri="faef0f12-d35f-444c-adf2-b5b7a31bb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0A0626-7328-4D8E-B86F-395E6B05E2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322</Words>
  <Application>Microsoft Office PowerPoint</Application>
  <PresentationFormat>Breedbeeld</PresentationFormat>
  <Paragraphs>129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Lucida Sans</vt:lpstr>
      <vt:lpstr>Trebuchet MS</vt:lpstr>
      <vt:lpstr>Wingdings 3</vt:lpstr>
      <vt:lpstr>Facet</vt:lpstr>
      <vt:lpstr>Template</vt:lpstr>
      <vt:lpstr>Doel van de digitale werkplek </vt:lpstr>
      <vt:lpstr>Hoe een visie te vormen </vt:lpstr>
      <vt:lpstr>PowerPoint-presentatie</vt:lpstr>
      <vt:lpstr>De Gebruiker</vt:lpstr>
      <vt:lpstr>Gebruikers</vt:lpstr>
      <vt:lpstr>Technologien</vt:lpstr>
      <vt:lpstr>Technologie</vt:lpstr>
      <vt:lpstr>Visie op technology</vt:lpstr>
      <vt:lpstr>PowerPoint-presentatie</vt:lpstr>
      <vt:lpstr>Organisatie en Support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en strategie sessie</dc:title>
  <dc:creator>Gerko van Veen</dc:creator>
  <cp:lastModifiedBy>Gerko van Veen</cp:lastModifiedBy>
  <cp:revision>1</cp:revision>
  <dcterms:created xsi:type="dcterms:W3CDTF">2020-09-01T15:54:58Z</dcterms:created>
  <dcterms:modified xsi:type="dcterms:W3CDTF">2020-09-26T09:07:33Z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0x010100A422648E3E0CFF468832DDFE192C0761</vt:lpwstr>
  </property>
</Properties>
</file>